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459" r:id="rId3"/>
    <p:sldId id="266" r:id="rId4"/>
    <p:sldId id="267" r:id="rId5"/>
    <p:sldId id="271" r:id="rId6"/>
    <p:sldId id="272" r:id="rId7"/>
    <p:sldId id="280" r:id="rId8"/>
    <p:sldId id="279" r:id="rId9"/>
    <p:sldId id="281" r:id="rId10"/>
    <p:sldId id="458" r:id="rId11"/>
    <p:sldId id="456" r:id="rId12"/>
    <p:sldId id="455" r:id="rId13"/>
    <p:sldId id="457" r:id="rId14"/>
    <p:sldId id="282" r:id="rId15"/>
    <p:sldId id="46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301"/>
    <a:srgbClr val="DDD203"/>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4"/>
    <p:restoredTop sz="91346"/>
  </p:normalViewPr>
  <p:slideViewPr>
    <p:cSldViewPr snapToGrid="0" snapToObjects="1">
      <p:cViewPr varScale="1">
        <p:scale>
          <a:sx n="111" d="100"/>
          <a:sy n="111" d="100"/>
        </p:scale>
        <p:origin x="228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4"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5.emf"/><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image" Target="../media/image12.emf"/><Relationship Id="rId16" Type="http://schemas.openxmlformats.org/officeDocument/2006/relationships/image" Target="../media/image27.emf"/><Relationship Id="rId1" Type="http://schemas.openxmlformats.org/officeDocument/2006/relationships/image" Target="../media/image11.emf"/><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14.emf"/><Relationship Id="rId9" Type="http://schemas.openxmlformats.org/officeDocument/2006/relationships/image" Target="../media/image20.emf"/><Relationship Id="rId14"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emf"/><Relationship Id="rId3" Type="http://schemas.openxmlformats.org/officeDocument/2006/relationships/image" Target="../media/image30.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image" Target="../media/image29.emf"/><Relationship Id="rId1" Type="http://schemas.openxmlformats.org/officeDocument/2006/relationships/image" Target="../media/image28.emf"/><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41.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41.png"/><Relationship Id="rId6" Type="http://schemas.openxmlformats.org/officeDocument/2006/relationships/image" Target="../media/image46.png"/><Relationship Id="rId11" Type="http://schemas.openxmlformats.org/officeDocument/2006/relationships/image" Target="../media/image51.emf"/><Relationship Id="rId5" Type="http://schemas.openxmlformats.org/officeDocument/2006/relationships/image" Target="../media/image45.png"/><Relationship Id="rId10" Type="http://schemas.openxmlformats.org/officeDocument/2006/relationships/image" Target="../media/image50.emf"/><Relationship Id="rId4" Type="http://schemas.openxmlformats.org/officeDocument/2006/relationships/image" Target="../media/image44.png"/><Relationship Id="rId9"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10/10/20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5DEA3-5ADD-1946-B2F9-982EF2A50963}" type="slidenum">
              <a:rPr lang="en-US" smtClean="0"/>
              <a:t>1</a:t>
            </a:fld>
            <a:endParaRPr lang="en-US"/>
          </a:p>
        </p:txBody>
      </p:sp>
    </p:spTree>
    <p:extLst>
      <p:ext uri="{BB962C8B-B14F-4D97-AF65-F5344CB8AC3E}">
        <p14:creationId xmlns:p14="http://schemas.microsoft.com/office/powerpoint/2010/main" val="132018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ple Chancery" panose="03020702040506060504" pitchFamily="66" charset="-79"/>
                <a:cs typeface="Apple Chancery" panose="03020702040506060504" pitchFamily="66" charset="-79"/>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imes New Roman" panose="02020603050405020304" pitchFamily="18" charset="0"/>
                <a:cs typeface="Times New Roman" panose="02020603050405020304"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76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10/10/20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2863732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50" r:id="rId1"/>
    <p:sldLayoutId id="2147483651" r:id="rId2"/>
  </p:sldLayoutIdLst>
  <p:txStyles>
    <p:titleStyle>
      <a:lvl1pPr algn="ctr" defTabSz="457200" rtl="0" eaLnBrk="1" latinLnBrk="0" hangingPunct="1">
        <a:spcBef>
          <a:spcPct val="0"/>
        </a:spcBef>
        <a:buNone/>
        <a:defRPr sz="4000" kern="1200">
          <a:solidFill>
            <a:srgbClr val="FF0000"/>
          </a:solidFill>
          <a:latin typeface="Apple Chancery" panose="03020702040506060504" pitchFamily="66" charset="-79"/>
          <a:ea typeface="+mj-ea"/>
          <a:cs typeface="Apple Chancery" panose="03020702040506060504" pitchFamily="66" charset="-79"/>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e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image" Target="../media/image11.emf"/><Relationship Id="rId9"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13" Type="http://schemas.openxmlformats.org/officeDocument/2006/relationships/oleObject" Target="../embeddings/oleObject21.bin"/><Relationship Id="rId18" Type="http://schemas.openxmlformats.org/officeDocument/2006/relationships/image" Target="../media/image18.emf"/><Relationship Id="rId26" Type="http://schemas.openxmlformats.org/officeDocument/2006/relationships/oleObject" Target="../embeddings/oleObject28.bin"/><Relationship Id="rId21" Type="http://schemas.openxmlformats.org/officeDocument/2006/relationships/oleObject" Target="../embeddings/oleObject25.bin"/><Relationship Id="rId34" Type="http://schemas.openxmlformats.org/officeDocument/2006/relationships/image" Target="../media/image25.emf"/><Relationship Id="rId7" Type="http://schemas.openxmlformats.org/officeDocument/2006/relationships/oleObject" Target="../embeddings/oleObject17.bin"/><Relationship Id="rId12" Type="http://schemas.openxmlformats.org/officeDocument/2006/relationships/oleObject" Target="../embeddings/oleObject20.bin"/><Relationship Id="rId17" Type="http://schemas.openxmlformats.org/officeDocument/2006/relationships/oleObject" Target="../embeddings/oleObject23.bin"/><Relationship Id="rId25" Type="http://schemas.openxmlformats.org/officeDocument/2006/relationships/oleObject" Target="../embeddings/oleObject27.bin"/><Relationship Id="rId33" Type="http://schemas.openxmlformats.org/officeDocument/2006/relationships/oleObject" Target="../embeddings/oleObject32.bin"/><Relationship Id="rId38" Type="http://schemas.openxmlformats.org/officeDocument/2006/relationships/image" Target="../media/image27.emf"/><Relationship Id="rId2" Type="http://schemas.openxmlformats.org/officeDocument/2006/relationships/slideLayout" Target="../slideLayouts/slideLayout2.xml"/><Relationship Id="rId16" Type="http://schemas.openxmlformats.org/officeDocument/2006/relationships/image" Target="../media/image17.emf"/><Relationship Id="rId20" Type="http://schemas.openxmlformats.org/officeDocument/2006/relationships/image" Target="../media/image19.emf"/><Relationship Id="rId29" Type="http://schemas.openxmlformats.org/officeDocument/2006/relationships/oleObject" Target="../embeddings/oleObject30.bin"/><Relationship Id="rId1" Type="http://schemas.openxmlformats.org/officeDocument/2006/relationships/vmlDrawing" Target="../drawings/vmlDrawing4.vml"/><Relationship Id="rId6" Type="http://schemas.openxmlformats.org/officeDocument/2006/relationships/image" Target="../media/image12.emf"/><Relationship Id="rId11" Type="http://schemas.openxmlformats.org/officeDocument/2006/relationships/oleObject" Target="../embeddings/oleObject19.bin"/><Relationship Id="rId24" Type="http://schemas.openxmlformats.org/officeDocument/2006/relationships/image" Target="../media/image21.emf"/><Relationship Id="rId32" Type="http://schemas.openxmlformats.org/officeDocument/2006/relationships/image" Target="../media/image24.emf"/><Relationship Id="rId37" Type="http://schemas.openxmlformats.org/officeDocument/2006/relationships/oleObject" Target="../embeddings/oleObject34.bin"/><Relationship Id="rId5" Type="http://schemas.openxmlformats.org/officeDocument/2006/relationships/oleObject" Target="../embeddings/oleObject16.bin"/><Relationship Id="rId15" Type="http://schemas.openxmlformats.org/officeDocument/2006/relationships/oleObject" Target="../embeddings/oleObject22.bin"/><Relationship Id="rId23" Type="http://schemas.openxmlformats.org/officeDocument/2006/relationships/oleObject" Target="../embeddings/oleObject26.bin"/><Relationship Id="rId28" Type="http://schemas.openxmlformats.org/officeDocument/2006/relationships/image" Target="../media/image22.emf"/><Relationship Id="rId36" Type="http://schemas.openxmlformats.org/officeDocument/2006/relationships/image" Target="../media/image26.emf"/><Relationship Id="rId10" Type="http://schemas.openxmlformats.org/officeDocument/2006/relationships/image" Target="../media/image14.emf"/><Relationship Id="rId19" Type="http://schemas.openxmlformats.org/officeDocument/2006/relationships/oleObject" Target="../embeddings/oleObject24.bin"/><Relationship Id="rId31" Type="http://schemas.openxmlformats.org/officeDocument/2006/relationships/oleObject" Target="../embeddings/oleObject31.bin"/><Relationship Id="rId4" Type="http://schemas.openxmlformats.org/officeDocument/2006/relationships/image" Target="../media/image11.emf"/><Relationship Id="rId9" Type="http://schemas.openxmlformats.org/officeDocument/2006/relationships/oleObject" Target="../embeddings/oleObject18.bin"/><Relationship Id="rId14" Type="http://schemas.openxmlformats.org/officeDocument/2006/relationships/image" Target="../media/image16.emf"/><Relationship Id="rId22" Type="http://schemas.openxmlformats.org/officeDocument/2006/relationships/image" Target="../media/image20.emf"/><Relationship Id="rId27" Type="http://schemas.openxmlformats.org/officeDocument/2006/relationships/oleObject" Target="../embeddings/oleObject29.bin"/><Relationship Id="rId30" Type="http://schemas.openxmlformats.org/officeDocument/2006/relationships/image" Target="../media/image23.emf"/><Relationship Id="rId35" Type="http://schemas.openxmlformats.org/officeDocument/2006/relationships/oleObject" Target="../embeddings/oleObject33.bin"/><Relationship Id="rId8" Type="http://schemas.openxmlformats.org/officeDocument/2006/relationships/image" Target="../media/image15.emf"/><Relationship Id="rId3"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oleObject" Target="../embeddings/oleObject40.bin"/><Relationship Id="rId18" Type="http://schemas.openxmlformats.org/officeDocument/2006/relationships/image" Target="../media/image35.emf"/><Relationship Id="rId26" Type="http://schemas.openxmlformats.org/officeDocument/2006/relationships/image" Target="../media/image39.emf"/><Relationship Id="rId3" Type="http://schemas.openxmlformats.org/officeDocument/2006/relationships/oleObject" Target="../embeddings/oleObject35.bin"/><Relationship Id="rId21" Type="http://schemas.openxmlformats.org/officeDocument/2006/relationships/oleObject" Target="../embeddings/oleObject44.bin"/><Relationship Id="rId7" Type="http://schemas.openxmlformats.org/officeDocument/2006/relationships/oleObject" Target="../embeddings/oleObject37.bin"/><Relationship Id="rId12" Type="http://schemas.openxmlformats.org/officeDocument/2006/relationships/image" Target="../media/image32.emf"/><Relationship Id="rId17" Type="http://schemas.openxmlformats.org/officeDocument/2006/relationships/oleObject" Target="../embeddings/oleObject42.bin"/><Relationship Id="rId25" Type="http://schemas.openxmlformats.org/officeDocument/2006/relationships/oleObject" Target="../embeddings/oleObject46.bin"/><Relationship Id="rId2" Type="http://schemas.openxmlformats.org/officeDocument/2006/relationships/slideLayout" Target="../slideLayouts/slideLayout2.xml"/><Relationship Id="rId16" Type="http://schemas.openxmlformats.org/officeDocument/2006/relationships/image" Target="../media/image34.emf"/><Relationship Id="rId20" Type="http://schemas.openxmlformats.org/officeDocument/2006/relationships/image" Target="../media/image36.emf"/><Relationship Id="rId1" Type="http://schemas.openxmlformats.org/officeDocument/2006/relationships/vmlDrawing" Target="../drawings/vmlDrawing5.vml"/><Relationship Id="rId6" Type="http://schemas.openxmlformats.org/officeDocument/2006/relationships/image" Target="../media/image29.emf"/><Relationship Id="rId11" Type="http://schemas.openxmlformats.org/officeDocument/2006/relationships/oleObject" Target="../embeddings/oleObject39.bin"/><Relationship Id="rId24" Type="http://schemas.openxmlformats.org/officeDocument/2006/relationships/image" Target="../media/image38.emf"/><Relationship Id="rId5" Type="http://schemas.openxmlformats.org/officeDocument/2006/relationships/oleObject" Target="../embeddings/oleObject36.bin"/><Relationship Id="rId15" Type="http://schemas.openxmlformats.org/officeDocument/2006/relationships/oleObject" Target="../embeddings/oleObject41.bin"/><Relationship Id="rId23" Type="http://schemas.openxmlformats.org/officeDocument/2006/relationships/oleObject" Target="../embeddings/oleObject45.bin"/><Relationship Id="rId28" Type="http://schemas.openxmlformats.org/officeDocument/2006/relationships/image" Target="../media/image40.emf"/><Relationship Id="rId10" Type="http://schemas.openxmlformats.org/officeDocument/2006/relationships/image" Target="../media/image31.emf"/><Relationship Id="rId19" Type="http://schemas.openxmlformats.org/officeDocument/2006/relationships/oleObject" Target="../embeddings/oleObject43.bin"/><Relationship Id="rId4" Type="http://schemas.openxmlformats.org/officeDocument/2006/relationships/image" Target="../media/image28.emf"/><Relationship Id="rId9" Type="http://schemas.openxmlformats.org/officeDocument/2006/relationships/oleObject" Target="../embeddings/oleObject38.bin"/><Relationship Id="rId14" Type="http://schemas.openxmlformats.org/officeDocument/2006/relationships/image" Target="../media/image33.emf"/><Relationship Id="rId22" Type="http://schemas.openxmlformats.org/officeDocument/2006/relationships/image" Target="../media/image37.emf"/><Relationship Id="rId27" Type="http://schemas.openxmlformats.org/officeDocument/2006/relationships/oleObject" Target="../embeddings/oleObject47.bin"/></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45.png"/><Relationship Id="rId2" Type="http://schemas.openxmlformats.org/officeDocument/2006/relationships/slideLayout" Target="../slideLayouts/slideLayout1.xml"/><Relationship Id="rId16" Type="http://schemas.openxmlformats.org/officeDocument/2006/relationships/image" Target="../media/image47.png"/><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52.bin"/><Relationship Id="rId5" Type="http://schemas.openxmlformats.org/officeDocument/2006/relationships/oleObject" Target="../embeddings/oleObject49.bin"/><Relationship Id="rId15" Type="http://schemas.openxmlformats.org/officeDocument/2006/relationships/oleObject" Target="../embeddings/oleObject54.bin"/><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oleObject" Target="../embeddings/oleObject51.bin"/><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oleObject" Target="../embeddings/oleObject60.bin"/><Relationship Id="rId18" Type="http://schemas.openxmlformats.org/officeDocument/2006/relationships/image" Target="../media/image48.emf"/><Relationship Id="rId3" Type="http://schemas.openxmlformats.org/officeDocument/2006/relationships/oleObject" Target="../embeddings/oleObject55.bin"/><Relationship Id="rId21" Type="http://schemas.openxmlformats.org/officeDocument/2006/relationships/oleObject" Target="../embeddings/oleObject64.bin"/><Relationship Id="rId7" Type="http://schemas.openxmlformats.org/officeDocument/2006/relationships/oleObject" Target="../embeddings/oleObject57.bin"/><Relationship Id="rId12" Type="http://schemas.openxmlformats.org/officeDocument/2006/relationships/image" Target="../media/image45.png"/><Relationship Id="rId17" Type="http://schemas.openxmlformats.org/officeDocument/2006/relationships/oleObject" Target="../embeddings/oleObject62.bin"/><Relationship Id="rId2" Type="http://schemas.openxmlformats.org/officeDocument/2006/relationships/slideLayout" Target="../slideLayouts/slideLayout1.xml"/><Relationship Id="rId16" Type="http://schemas.openxmlformats.org/officeDocument/2006/relationships/image" Target="../media/image47.png"/><Relationship Id="rId20" Type="http://schemas.openxmlformats.org/officeDocument/2006/relationships/image" Target="../media/image49.emf"/><Relationship Id="rId1" Type="http://schemas.openxmlformats.org/officeDocument/2006/relationships/vmlDrawing" Target="../drawings/vmlDrawing7.vml"/><Relationship Id="rId6" Type="http://schemas.openxmlformats.org/officeDocument/2006/relationships/image" Target="../media/image42.png"/><Relationship Id="rId11" Type="http://schemas.openxmlformats.org/officeDocument/2006/relationships/oleObject" Target="../embeddings/oleObject59.bin"/><Relationship Id="rId24" Type="http://schemas.openxmlformats.org/officeDocument/2006/relationships/image" Target="../media/image51.emf"/><Relationship Id="rId5" Type="http://schemas.openxmlformats.org/officeDocument/2006/relationships/oleObject" Target="../embeddings/oleObject56.bin"/><Relationship Id="rId15" Type="http://schemas.openxmlformats.org/officeDocument/2006/relationships/oleObject" Target="../embeddings/oleObject61.bin"/><Relationship Id="rId23" Type="http://schemas.openxmlformats.org/officeDocument/2006/relationships/oleObject" Target="../embeddings/oleObject65.bin"/><Relationship Id="rId10" Type="http://schemas.openxmlformats.org/officeDocument/2006/relationships/image" Target="../media/image44.png"/><Relationship Id="rId19" Type="http://schemas.openxmlformats.org/officeDocument/2006/relationships/oleObject" Target="../embeddings/oleObject63.bin"/><Relationship Id="rId4" Type="http://schemas.openxmlformats.org/officeDocument/2006/relationships/image" Target="../media/image41.png"/><Relationship Id="rId9" Type="http://schemas.openxmlformats.org/officeDocument/2006/relationships/oleObject" Target="../embeddings/oleObject58.bin"/><Relationship Id="rId14" Type="http://schemas.openxmlformats.org/officeDocument/2006/relationships/image" Target="../media/image46.png"/><Relationship Id="rId22" Type="http://schemas.openxmlformats.org/officeDocument/2006/relationships/image" Target="../media/image5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emf"/><Relationship Id="rId4" Type="http://schemas.openxmlformats.org/officeDocument/2006/relationships/image" Target="../media/image1.emf"/><Relationship Id="rId9" Type="http://schemas.openxmlformats.org/officeDocument/2006/relationships/oleObject" Target="../embeddings/oleObject4.bin"/><Relationship Id="rId14" Type="http://schemas.openxmlformats.org/officeDocument/2006/relationships/image" Target="../media/image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oleObject" Target="../embeddings/oleObject8.bin"/><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announcements</a:t>
            </a:r>
          </a:p>
        </p:txBody>
      </p:sp>
    </p:spTree>
    <p:extLst>
      <p:ext uri="{BB962C8B-B14F-4D97-AF65-F5344CB8AC3E}">
        <p14:creationId xmlns:p14="http://schemas.microsoft.com/office/powerpoint/2010/main" val="3918246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Spring-gun explosion</a:t>
            </a:r>
          </a:p>
        </p:txBody>
      </p:sp>
      <p:sp>
        <p:nvSpPr>
          <p:cNvPr id="4" name="TextBox 3"/>
          <p:cNvSpPr txBox="1"/>
          <p:nvPr/>
        </p:nvSpPr>
        <p:spPr>
          <a:xfrm>
            <a:off x="500608" y="1294544"/>
            <a:ext cx="8188503" cy="338554"/>
          </a:xfrm>
          <a:prstGeom prst="rect">
            <a:avLst/>
          </a:prstGeom>
          <a:noFill/>
        </p:spPr>
        <p:txBody>
          <a:bodyPr wrap="square" rtlCol="0">
            <a:spAutoFit/>
          </a:bodyPr>
          <a:lstStyle/>
          <a:p>
            <a:r>
              <a:rPr lang="en-US" sz="1600" dirty="0">
                <a:solidFill>
                  <a:srgbClr val="C00000"/>
                </a:solidFill>
                <a:latin typeface="Palatino Linotype" charset="0"/>
                <a:ea typeface="Palatino Linotype" charset="0"/>
                <a:cs typeface="Palatino Linotype" charset="0"/>
              </a:rPr>
              <a:t>Substituting the expression for v</a:t>
            </a:r>
            <a:r>
              <a:rPr lang="en-US" sz="1600" baseline="-25000" dirty="0">
                <a:solidFill>
                  <a:srgbClr val="C00000"/>
                </a:solidFill>
                <a:latin typeface="Palatino Linotype" charset="0"/>
                <a:ea typeface="Palatino Linotype" charset="0"/>
                <a:cs typeface="Palatino Linotype" charset="0"/>
              </a:rPr>
              <a:t>g</a:t>
            </a:r>
            <a:r>
              <a:rPr lang="en-US" sz="1600" dirty="0">
                <a:solidFill>
                  <a:srgbClr val="C00000"/>
                </a:solidFill>
                <a:latin typeface="Palatino Linotype" charset="0"/>
                <a:ea typeface="Palatino Linotype" charset="0"/>
                <a:cs typeface="Palatino Linotype" charset="0"/>
              </a:rPr>
              <a:t> into the energy equation yields:</a:t>
            </a:r>
          </a:p>
        </p:txBody>
      </p:sp>
      <mc:AlternateContent xmlns:mc="http://schemas.openxmlformats.org/markup-compatibility/2006" xmlns:a14="http://schemas.microsoft.com/office/drawing/2010/main">
        <mc:Choice Requires="a14">
          <p:sp>
            <p:nvSpPr>
              <p:cNvPr id="5" name="TextBox 4"/>
              <p:cNvSpPr txBox="1"/>
              <p:nvPr/>
            </p:nvSpPr>
            <p:spPr>
              <a:xfrm>
                <a:off x="1773445" y="1776175"/>
                <a:ext cx="564282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𝑏</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𝑔</m:t>
                              </m:r>
                            </m:sub>
                          </m:sSub>
                        </m:e>
                      </m:d>
                      <m:sSubSup>
                        <m:sSubSupPr>
                          <m:ctrlPr>
                            <a:rPr lang="en-US" b="0" i="1" smtClean="0">
                              <a:latin typeface="Cambria Math" panose="02040503050406030204" pitchFamily="18" charset="0"/>
                            </a:rPr>
                          </m:ctrlPr>
                        </m:sSubSupPr>
                        <m:e>
                          <m:r>
                            <a:rPr lang="en-US" b="0" i="1" smtClean="0">
                              <a:latin typeface="Cambria Math" charset="0"/>
                            </a:rPr>
                            <m:t>𝑣</m:t>
                          </m:r>
                        </m:e>
                        <m:sub>
                          <m:r>
                            <a:rPr lang="en-US" b="0" i="1" smtClean="0">
                              <a:latin typeface="Cambria Math" charset="0"/>
                            </a:rPr>
                            <m:t>0</m:t>
                          </m:r>
                        </m:sub>
                        <m:sup>
                          <m:r>
                            <a:rPr lang="en-US" b="0" i="1" smtClean="0">
                              <a:latin typeface="Cambria Math" charset="0"/>
                            </a:rPr>
                            <m:t>2</m:t>
                          </m:r>
                        </m:sup>
                      </m:sSubSup>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𝑘</m:t>
                      </m:r>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2</m:t>
                          </m:r>
                        </m:sup>
                      </m:sSup>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𝑔</m:t>
                          </m:r>
                        </m:sub>
                      </m:sSub>
                      <m:sSup>
                        <m:sSupPr>
                          <m:ctrlPr>
                            <a:rPr lang="en-US" b="0" i="1" smtClean="0">
                              <a:latin typeface="Cambria Math" panose="02040503050406030204" pitchFamily="18" charset="0"/>
                            </a:rPr>
                          </m:ctrlPr>
                        </m:sSupPr>
                        <m:e>
                          <m:r>
                            <a:rPr lang="en-US" i="1">
                              <a:latin typeface="Cambria Math" charset="0"/>
                            </a:rPr>
                            <m:t>(5.1−0.02</m:t>
                          </m:r>
                          <m:sSub>
                            <m:sSubPr>
                              <m:ctrlPr>
                                <a:rPr lang="en-US" i="1">
                                  <a:latin typeface="Cambria Math" panose="02040503050406030204" pitchFamily="18" charset="0"/>
                                </a:rPr>
                              </m:ctrlPr>
                            </m:sSubPr>
                            <m:e>
                              <m:r>
                                <a:rPr lang="en-US" i="1">
                                  <a:latin typeface="Cambria Math" charset="0"/>
                                </a:rPr>
                                <m:t>𝑣</m:t>
                              </m:r>
                            </m:e>
                            <m:sub>
                              <m:r>
                                <a:rPr lang="en-US" i="1">
                                  <a:latin typeface="Cambria Math" charset="0"/>
                                </a:rPr>
                                <m:t>𝑏</m:t>
                              </m:r>
                            </m:sub>
                          </m:sSub>
                          <m:r>
                            <a:rPr lang="en-US" i="1">
                              <a:latin typeface="Cambria Math" charset="0"/>
                            </a:rPr>
                            <m:t>)</m:t>
                          </m:r>
                        </m:e>
                        <m:sup>
                          <m:r>
                            <a:rPr lang="en-US" b="0" i="1" smtClean="0">
                              <a:latin typeface="Cambria Math" charset="0"/>
                            </a:rPr>
                            <m:t>2</m:t>
                          </m:r>
                        </m:sup>
                      </m:sSup>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𝑏</m:t>
                          </m:r>
                        </m:sub>
                      </m:sSub>
                      <m:sSubSup>
                        <m:sSubSupPr>
                          <m:ctrlPr>
                            <a:rPr lang="en-US" b="0" i="1" smtClean="0">
                              <a:latin typeface="Cambria Math" panose="02040503050406030204" pitchFamily="18" charset="0"/>
                            </a:rPr>
                          </m:ctrlPr>
                        </m:sSubSupPr>
                        <m:e>
                          <m:r>
                            <a:rPr lang="en-US" b="0" i="1" smtClean="0">
                              <a:latin typeface="Cambria Math" charset="0"/>
                            </a:rPr>
                            <m:t>𝑣</m:t>
                          </m:r>
                        </m:e>
                        <m:sub>
                          <m:r>
                            <a:rPr lang="en-US" b="0" i="1" smtClean="0">
                              <a:latin typeface="Cambria Math" charset="0"/>
                            </a:rPr>
                            <m:t>𝑏</m:t>
                          </m:r>
                        </m:sub>
                        <m:sup>
                          <m:r>
                            <a:rPr lang="en-US" b="0" i="1" smtClean="0">
                              <a:latin typeface="Cambria Math" charset="0"/>
                            </a:rPr>
                            <m:t>2</m:t>
                          </m:r>
                        </m:sup>
                      </m:sSubSup>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773445" y="1776175"/>
                <a:ext cx="5642827" cy="518604"/>
              </a:xfrm>
              <a:prstGeom prst="rect">
                <a:avLst/>
              </a:prstGeom>
              <a:blipFill rotWithShape="0">
                <a:blip r:embed="rId2"/>
                <a:stretch>
                  <a:fillRect/>
                </a:stretch>
              </a:blipFill>
            </p:spPr>
            <p:txBody>
              <a:bodyPr/>
              <a:lstStyle/>
              <a:p>
                <a:r>
                  <a:rPr lang="en-US">
                    <a:noFill/>
                  </a:rPr>
                  <a:t> </a:t>
                </a:r>
              </a:p>
            </p:txBody>
          </p:sp>
        </mc:Fallback>
      </mc:AlternateContent>
      <p:cxnSp>
        <p:nvCxnSpPr>
          <p:cNvPr id="7" name="Straight Connector 6"/>
          <p:cNvCxnSpPr/>
          <p:nvPr/>
        </p:nvCxnSpPr>
        <p:spPr>
          <a:xfrm flipV="1">
            <a:off x="1722075" y="1776175"/>
            <a:ext cx="343031" cy="518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508066" y="1776175"/>
            <a:ext cx="343031" cy="518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30876" y="1776175"/>
            <a:ext cx="343031" cy="518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528669" y="1856656"/>
            <a:ext cx="343031" cy="51860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0608" y="2551456"/>
            <a:ext cx="8188503" cy="338554"/>
          </a:xfrm>
          <a:prstGeom prst="rect">
            <a:avLst/>
          </a:prstGeom>
          <a:noFill/>
        </p:spPr>
        <p:txBody>
          <a:bodyPr wrap="square" rtlCol="0">
            <a:spAutoFit/>
          </a:bodyPr>
          <a:lstStyle/>
          <a:p>
            <a:r>
              <a:rPr lang="en-US" sz="1600" dirty="0">
                <a:solidFill>
                  <a:srgbClr val="C00000"/>
                </a:solidFill>
                <a:latin typeface="Palatino Linotype" charset="0"/>
                <a:ea typeface="Palatino Linotype" charset="0"/>
                <a:cs typeface="Palatino Linotype" charset="0"/>
              </a:rPr>
              <a:t>Plugging in numbers yields the following (after some algebra):</a:t>
            </a:r>
          </a:p>
        </p:txBody>
      </p:sp>
      <mc:AlternateContent xmlns:mc="http://schemas.openxmlformats.org/markup-compatibility/2006" xmlns:a14="http://schemas.microsoft.com/office/drawing/2010/main">
        <mc:Choice Requires="a14">
          <p:sp>
            <p:nvSpPr>
              <p:cNvPr id="13" name="TextBox 12"/>
              <p:cNvSpPr txBox="1"/>
              <p:nvPr/>
            </p:nvSpPr>
            <p:spPr>
              <a:xfrm>
                <a:off x="2730502" y="3002705"/>
                <a:ext cx="3200748" cy="2879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0=0.0204</m:t>
                      </m:r>
                      <m:sSubSup>
                        <m:sSubSupPr>
                          <m:ctrlPr>
                            <a:rPr lang="en-US" b="0" i="1" smtClean="0">
                              <a:latin typeface="Cambria Math" panose="02040503050406030204" pitchFamily="18" charset="0"/>
                            </a:rPr>
                          </m:ctrlPr>
                        </m:sSubSupPr>
                        <m:e>
                          <m:r>
                            <a:rPr lang="en-US" b="0" i="1" smtClean="0">
                              <a:latin typeface="Cambria Math" charset="0"/>
                            </a:rPr>
                            <m:t>𝑣</m:t>
                          </m:r>
                        </m:e>
                        <m:sub>
                          <m:r>
                            <a:rPr lang="en-US" b="0" i="1" smtClean="0">
                              <a:latin typeface="Cambria Math" charset="0"/>
                            </a:rPr>
                            <m:t>𝑏</m:t>
                          </m:r>
                        </m:sub>
                        <m:sup>
                          <m:r>
                            <a:rPr lang="en-US" b="0" i="1" smtClean="0">
                              <a:latin typeface="Cambria Math" charset="0"/>
                            </a:rPr>
                            <m:t>2</m:t>
                          </m:r>
                        </m:sup>
                      </m:sSubSup>
                      <m:r>
                        <a:rPr lang="en-US" b="0" i="1" smtClean="0">
                          <a:latin typeface="Cambria Math" charset="0"/>
                        </a:rPr>
                        <m:t>−0.204</m:t>
                      </m:r>
                      <m:sSub>
                        <m:sSubPr>
                          <m:ctrlPr>
                            <a:rPr lang="en-US" b="0" i="1" smtClean="0">
                              <a:latin typeface="Cambria Math" panose="02040503050406030204" pitchFamily="18" charset="0"/>
                            </a:rPr>
                          </m:ctrlPr>
                        </m:sSubPr>
                        <m:e>
                          <m:r>
                            <a:rPr lang="en-US" b="0" i="1" smtClean="0">
                              <a:latin typeface="Cambria Math" charset="0"/>
                            </a:rPr>
                            <m:t>𝑣</m:t>
                          </m:r>
                        </m:e>
                        <m:sub>
                          <m:r>
                            <a:rPr lang="en-US" b="0" i="1" smtClean="0">
                              <a:latin typeface="Cambria Math" charset="0"/>
                            </a:rPr>
                            <m:t>𝑏</m:t>
                          </m:r>
                        </m:sub>
                      </m:sSub>
                      <m:r>
                        <a:rPr lang="en-US" b="0" i="1" smtClean="0">
                          <a:latin typeface="Cambria Math" charset="0"/>
                        </a:rPr>
                        <m:t>−0.84</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730502" y="3002705"/>
                <a:ext cx="3200748" cy="287964"/>
              </a:xfrm>
              <a:prstGeom prst="rect">
                <a:avLst/>
              </a:prstGeom>
              <a:blipFill rotWithShape="0">
                <a:blip r:embed="rId3"/>
                <a:stretch>
                  <a:fillRect l="-1333" t="-2128" r="-1333" b="-19149"/>
                </a:stretch>
              </a:blipFill>
            </p:spPr>
            <p:txBody>
              <a:bodyPr/>
              <a:lstStyle/>
              <a:p>
                <a:r>
                  <a:rPr lang="en-US">
                    <a:noFill/>
                  </a:rPr>
                  <a:t> </a:t>
                </a:r>
              </a:p>
            </p:txBody>
          </p:sp>
        </mc:Fallback>
      </mc:AlternateContent>
      <p:sp>
        <p:nvSpPr>
          <p:cNvPr id="14" name="TextBox 13"/>
          <p:cNvSpPr txBox="1"/>
          <p:nvPr/>
        </p:nvSpPr>
        <p:spPr>
          <a:xfrm>
            <a:off x="500608" y="3403364"/>
            <a:ext cx="8188503" cy="2800767"/>
          </a:xfrm>
          <a:prstGeom prst="rect">
            <a:avLst/>
          </a:prstGeom>
          <a:noFill/>
        </p:spPr>
        <p:txBody>
          <a:bodyPr wrap="square" rtlCol="0">
            <a:spAutoFit/>
          </a:bodyPr>
          <a:lstStyle/>
          <a:p>
            <a:r>
              <a:rPr lang="en-US" sz="1600" dirty="0">
                <a:solidFill>
                  <a:srgbClr val="C00000"/>
                </a:solidFill>
                <a:latin typeface="Palatino Linotype" charset="0"/>
                <a:ea typeface="Palatino Linotype" charset="0"/>
                <a:cs typeface="Palatino Linotype" charset="0"/>
              </a:rPr>
              <a:t>Quadratic formula yields two answers: </a:t>
            </a:r>
            <a:r>
              <a:rPr lang="en-US" sz="1600" dirty="0" err="1">
                <a:latin typeface="Palatino Linotype" charset="0"/>
                <a:ea typeface="Palatino Linotype" charset="0"/>
                <a:cs typeface="Palatino Linotype" charset="0"/>
              </a:rPr>
              <a:t>v</a:t>
            </a:r>
            <a:r>
              <a:rPr lang="en-US" sz="1600" baseline="-25000" dirty="0" err="1">
                <a:latin typeface="Palatino Linotype" charset="0"/>
                <a:ea typeface="Palatino Linotype" charset="0"/>
                <a:cs typeface="Palatino Linotype" charset="0"/>
              </a:rPr>
              <a:t>b</a:t>
            </a:r>
            <a:r>
              <a:rPr lang="en-US" sz="1600" dirty="0">
                <a:latin typeface="Palatino Linotype" charset="0"/>
                <a:ea typeface="Palatino Linotype" charset="0"/>
                <a:cs typeface="Palatino Linotype" charset="0"/>
              </a:rPr>
              <a:t> = 13.13 m/s or -3.13 m/s.</a:t>
            </a:r>
          </a:p>
          <a:p>
            <a:endParaRPr lang="en-US" sz="1600" dirty="0">
              <a:solidFill>
                <a:srgbClr val="C00000"/>
              </a:solidFill>
              <a:latin typeface="Palatino Linotype" charset="0"/>
              <a:ea typeface="Palatino Linotype" charset="0"/>
              <a:cs typeface="Palatino Linotype" charset="0"/>
            </a:endParaRPr>
          </a:p>
          <a:p>
            <a:r>
              <a:rPr lang="en-US" sz="1600" dirty="0">
                <a:solidFill>
                  <a:srgbClr val="C00000"/>
                </a:solidFill>
                <a:latin typeface="Palatino Linotype" charset="0"/>
                <a:ea typeface="Palatino Linotype" charset="0"/>
                <a:cs typeface="Palatino Linotype" charset="0"/>
              </a:rPr>
              <a:t>Which one is it? </a:t>
            </a:r>
          </a:p>
          <a:p>
            <a:endParaRPr lang="en-US" sz="1600" dirty="0">
              <a:solidFill>
                <a:srgbClr val="C00000"/>
              </a:solidFill>
              <a:latin typeface="Palatino Linotype" charset="0"/>
              <a:ea typeface="Palatino Linotype" charset="0"/>
              <a:cs typeface="Palatino Linotype" charset="0"/>
            </a:endParaRPr>
          </a:p>
          <a:p>
            <a:r>
              <a:rPr lang="en-US" sz="1600" dirty="0">
                <a:solidFill>
                  <a:srgbClr val="C00000"/>
                </a:solidFill>
                <a:latin typeface="Palatino Linotype" charset="0"/>
                <a:ea typeface="Palatino Linotype" charset="0"/>
                <a:cs typeface="Palatino Linotype" charset="0"/>
              </a:rPr>
              <a:t>First, we know the bullet has to go opposite the direction the gun was going before. Because we made v</a:t>
            </a:r>
            <a:r>
              <a:rPr lang="en-US" sz="1600" baseline="-25000" dirty="0">
                <a:solidFill>
                  <a:srgbClr val="C00000"/>
                </a:solidFill>
                <a:latin typeface="Palatino Linotype" charset="0"/>
                <a:ea typeface="Palatino Linotype" charset="0"/>
                <a:cs typeface="Palatino Linotype" charset="0"/>
              </a:rPr>
              <a:t>0</a:t>
            </a:r>
            <a:r>
              <a:rPr lang="en-US" sz="1600" dirty="0">
                <a:solidFill>
                  <a:srgbClr val="C00000"/>
                </a:solidFill>
                <a:latin typeface="Palatino Linotype" charset="0"/>
                <a:ea typeface="Palatino Linotype" charset="0"/>
                <a:cs typeface="Palatino Linotype" charset="0"/>
              </a:rPr>
              <a:t> +5m/s in the momentum equation, </a:t>
            </a:r>
            <a:r>
              <a:rPr lang="en-US" sz="1600" dirty="0" err="1">
                <a:solidFill>
                  <a:srgbClr val="C00000"/>
                </a:solidFill>
                <a:latin typeface="Palatino Linotype" charset="0"/>
                <a:ea typeface="Palatino Linotype" charset="0"/>
                <a:cs typeface="Palatino Linotype" charset="0"/>
              </a:rPr>
              <a:t>v</a:t>
            </a:r>
            <a:r>
              <a:rPr lang="en-US" sz="1600" baseline="-25000" dirty="0" err="1">
                <a:solidFill>
                  <a:srgbClr val="C00000"/>
                </a:solidFill>
                <a:latin typeface="Palatino Linotype" charset="0"/>
                <a:ea typeface="Palatino Linotype" charset="0"/>
                <a:cs typeface="Palatino Linotype" charset="0"/>
              </a:rPr>
              <a:t>b</a:t>
            </a:r>
            <a:r>
              <a:rPr lang="en-US" sz="1600" dirty="0">
                <a:solidFill>
                  <a:srgbClr val="C00000"/>
                </a:solidFill>
                <a:latin typeface="Palatino Linotype" charset="0"/>
                <a:ea typeface="Palatino Linotype" charset="0"/>
                <a:cs typeface="Palatino Linotype" charset="0"/>
              </a:rPr>
              <a:t> must be negative.</a:t>
            </a:r>
          </a:p>
          <a:p>
            <a:endParaRPr lang="en-US" sz="1600" dirty="0">
              <a:solidFill>
                <a:srgbClr val="C00000"/>
              </a:solidFill>
              <a:latin typeface="Palatino Linotype" charset="0"/>
              <a:ea typeface="Palatino Linotype" charset="0"/>
              <a:cs typeface="Palatino Linotype" charset="0"/>
            </a:endParaRPr>
          </a:p>
          <a:p>
            <a:r>
              <a:rPr lang="en-US" sz="1600" dirty="0">
                <a:solidFill>
                  <a:srgbClr val="C00000"/>
                </a:solidFill>
                <a:latin typeface="Palatino Linotype" charset="0"/>
                <a:ea typeface="Palatino Linotype" charset="0"/>
                <a:cs typeface="Palatino Linotype" charset="0"/>
              </a:rPr>
              <a:t>Second, if we plug both options into the expression for v</a:t>
            </a:r>
            <a:r>
              <a:rPr lang="en-US" sz="1600" baseline="-25000" dirty="0">
                <a:solidFill>
                  <a:srgbClr val="C00000"/>
                </a:solidFill>
                <a:latin typeface="Palatino Linotype" charset="0"/>
                <a:ea typeface="Palatino Linotype" charset="0"/>
                <a:cs typeface="Palatino Linotype" charset="0"/>
              </a:rPr>
              <a:t>g</a:t>
            </a:r>
            <a:r>
              <a:rPr lang="en-US" sz="1600" dirty="0">
                <a:solidFill>
                  <a:srgbClr val="C00000"/>
                </a:solidFill>
                <a:latin typeface="Palatino Linotype" charset="0"/>
                <a:ea typeface="Palatino Linotype" charset="0"/>
                <a:cs typeface="Palatino Linotype" charset="0"/>
              </a:rPr>
              <a:t>, we get 4.8 m/s or 5.16 m/s respectively. The gun must be going faster in its original direction after the explosion (Think about it) so the bullet </a:t>
            </a:r>
            <a:r>
              <a:rPr lang="en-US" sz="1600" dirty="0" err="1">
                <a:latin typeface="Palatino Linotype" charset="0"/>
                <a:ea typeface="Palatino Linotype" charset="0"/>
                <a:cs typeface="Palatino Linotype" charset="0"/>
              </a:rPr>
              <a:t>v</a:t>
            </a:r>
            <a:r>
              <a:rPr lang="en-US" sz="1600" baseline="-25000" dirty="0" err="1">
                <a:latin typeface="Palatino Linotype" charset="0"/>
                <a:ea typeface="Palatino Linotype" charset="0"/>
                <a:cs typeface="Palatino Linotype" charset="0"/>
              </a:rPr>
              <a:t>b</a:t>
            </a:r>
            <a:r>
              <a:rPr lang="en-US" sz="1600" dirty="0">
                <a:latin typeface="Palatino Linotype" charset="0"/>
                <a:ea typeface="Palatino Linotype" charset="0"/>
                <a:cs typeface="Palatino Linotype" charset="0"/>
              </a:rPr>
              <a:t>  = -3.13 m/s </a:t>
            </a:r>
            <a:r>
              <a:rPr lang="en-US" sz="1600" dirty="0">
                <a:solidFill>
                  <a:srgbClr val="C00000"/>
                </a:solidFill>
                <a:latin typeface="Palatino Linotype" charset="0"/>
                <a:ea typeface="Palatino Linotype" charset="0"/>
                <a:cs typeface="Palatino Linotype" charset="0"/>
              </a:rPr>
              <a:t>(- meaning opposite direction from the gun) and gun </a:t>
            </a:r>
            <a:r>
              <a:rPr lang="en-US" sz="1600" dirty="0">
                <a:latin typeface="Palatino Linotype" charset="0"/>
                <a:ea typeface="Palatino Linotype" charset="0"/>
                <a:cs typeface="Palatino Linotype" charset="0"/>
              </a:rPr>
              <a:t>v</a:t>
            </a:r>
            <a:r>
              <a:rPr lang="en-US" sz="1600" baseline="-25000" dirty="0">
                <a:latin typeface="Palatino Linotype" charset="0"/>
                <a:ea typeface="Palatino Linotype" charset="0"/>
                <a:cs typeface="Palatino Linotype" charset="0"/>
              </a:rPr>
              <a:t>g</a:t>
            </a:r>
            <a:r>
              <a:rPr lang="en-US" sz="1600" dirty="0">
                <a:latin typeface="Palatino Linotype" charset="0"/>
                <a:ea typeface="Palatino Linotype" charset="0"/>
                <a:cs typeface="Palatino Linotype" charset="0"/>
              </a:rPr>
              <a:t> = 5.16 m/s</a:t>
            </a:r>
            <a:r>
              <a:rPr lang="en-US" sz="1600" dirty="0">
                <a:solidFill>
                  <a:srgbClr val="C00000"/>
                </a:solidFill>
                <a:latin typeface="Palatino Linotype" charset="0"/>
                <a:ea typeface="Palatino Linotype" charset="0"/>
                <a:cs typeface="Palatino Linotype" charset="0"/>
              </a:rPr>
              <a:t>.</a:t>
            </a:r>
          </a:p>
        </p:txBody>
      </p:sp>
    </p:spTree>
    <p:extLst>
      <p:ext uri="{BB962C8B-B14F-4D97-AF65-F5344CB8AC3E}">
        <p14:creationId xmlns:p14="http://schemas.microsoft.com/office/powerpoint/2010/main" val="62255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9"/>
          <p:cNvSpPr txBox="1">
            <a:spLocks noChangeArrowheads="1"/>
          </p:cNvSpPr>
          <p:nvPr/>
        </p:nvSpPr>
        <p:spPr bwMode="auto">
          <a:xfrm>
            <a:off x="4420404" y="139908"/>
            <a:ext cx="133269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Jill starts </a:t>
            </a:r>
          </a:p>
          <a:p>
            <a:r>
              <a:rPr lang="en-US" sz="1600" dirty="0"/>
              <a:t>    here against spring</a:t>
            </a:r>
            <a:endParaRPr lang="en-US" dirty="0"/>
          </a:p>
        </p:txBody>
      </p:sp>
      <p:cxnSp>
        <p:nvCxnSpPr>
          <p:cNvPr id="32" name="Straight Connector 31"/>
          <p:cNvCxnSpPr/>
          <p:nvPr/>
        </p:nvCxnSpPr>
        <p:spPr>
          <a:xfrm flipV="1">
            <a:off x="7093353" y="2728243"/>
            <a:ext cx="1072747" cy="1377853"/>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nvGraphicFramePr>
        <p:xfrm>
          <a:off x="7137400" y="3494761"/>
          <a:ext cx="203200" cy="287337"/>
        </p:xfrm>
        <a:graphic>
          <a:graphicData uri="http://schemas.openxmlformats.org/presentationml/2006/ole">
            <mc:AlternateContent xmlns:mc="http://schemas.openxmlformats.org/markup-compatibility/2006">
              <mc:Choice xmlns:v="urn:schemas-microsoft-com:vml" Requires="v">
                <p:oleObj spid="_x0000_s10307" name="Equation" r:id="rId3" imgW="127000" imgH="177800" progId="Equation.DSMT4">
                  <p:embed/>
                </p:oleObj>
              </mc:Choice>
              <mc:Fallback>
                <p:oleObj name="Equation" r:id="rId3" imgW="127000" imgH="177800" progId="Equation.DSMT4">
                  <p:embed/>
                  <p:pic>
                    <p:nvPicPr>
                      <p:cNvPr id="36" name="Object 35"/>
                      <p:cNvPicPr/>
                      <p:nvPr/>
                    </p:nvPicPr>
                    <p:blipFill>
                      <a:blip r:embed="rId4"/>
                      <a:stretch>
                        <a:fillRect/>
                      </a:stretch>
                    </p:blipFill>
                    <p:spPr>
                      <a:xfrm>
                        <a:off x="7137400" y="3494761"/>
                        <a:ext cx="203200" cy="287337"/>
                      </a:xfrm>
                      <a:prstGeom prst="rect">
                        <a:avLst/>
                      </a:prstGeom>
                    </p:spPr>
                  </p:pic>
                </p:oleObj>
              </mc:Fallback>
            </mc:AlternateContent>
          </a:graphicData>
        </a:graphic>
      </p:graphicFrame>
      <p:sp>
        <p:nvSpPr>
          <p:cNvPr id="47" name="Rectangle 46"/>
          <p:cNvSpPr/>
          <p:nvPr/>
        </p:nvSpPr>
        <p:spPr>
          <a:xfrm>
            <a:off x="5144304" y="4106096"/>
            <a:ext cx="3898096"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8413750" y="2733757"/>
            <a:ext cx="444500" cy="3459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086600" y="534107"/>
            <a:ext cx="6752" cy="3571989"/>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5319330" y="2312742"/>
            <a:ext cx="3552766" cy="3552766"/>
          </a:xfrm>
          <a:prstGeom prst="arc">
            <a:avLst>
              <a:gd name="adj1" fmla="val 16203212"/>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086600" y="3775011"/>
            <a:ext cx="190500" cy="83532"/>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8" name="Object 47"/>
          <p:cNvGraphicFramePr>
            <a:graphicFrameLocks noChangeAspect="1"/>
          </p:cNvGraphicFramePr>
          <p:nvPr/>
        </p:nvGraphicFramePr>
        <p:xfrm>
          <a:off x="7533482" y="3028880"/>
          <a:ext cx="244475" cy="246063"/>
        </p:xfrm>
        <a:graphic>
          <a:graphicData uri="http://schemas.openxmlformats.org/presentationml/2006/ole">
            <mc:AlternateContent xmlns:mc="http://schemas.openxmlformats.org/markup-compatibility/2006">
              <mc:Choice xmlns:v="urn:schemas-microsoft-com:vml" Requires="v">
                <p:oleObj spid="_x0000_s10308" name="Equation" r:id="rId5" imgW="152400" imgH="152400" progId="Equation.DSMT4">
                  <p:embed/>
                </p:oleObj>
              </mc:Choice>
              <mc:Fallback>
                <p:oleObj name="Equation" r:id="rId5" imgW="152400" imgH="152400" progId="Equation.DSMT4">
                  <p:embed/>
                  <p:pic>
                    <p:nvPicPr>
                      <p:cNvPr id="48" name="Object 47"/>
                      <p:cNvPicPr/>
                      <p:nvPr/>
                    </p:nvPicPr>
                    <p:blipFill>
                      <a:blip r:embed="rId6"/>
                      <a:stretch>
                        <a:fillRect/>
                      </a:stretch>
                    </p:blipFill>
                    <p:spPr>
                      <a:xfrm>
                        <a:off x="7533482" y="3028880"/>
                        <a:ext cx="244475" cy="246063"/>
                      </a:xfrm>
                      <a:prstGeom prst="rect">
                        <a:avLst/>
                      </a:prstGeom>
                    </p:spPr>
                  </p:pic>
                </p:oleObj>
              </mc:Fallback>
            </mc:AlternateContent>
          </a:graphicData>
        </a:graphic>
      </p:graphicFrame>
      <p:graphicFrame>
        <p:nvGraphicFramePr>
          <p:cNvPr id="56" name="Object 55"/>
          <p:cNvGraphicFramePr>
            <a:graphicFrameLocks noChangeAspect="1"/>
          </p:cNvGraphicFramePr>
          <p:nvPr/>
        </p:nvGraphicFramePr>
        <p:xfrm>
          <a:off x="8570913" y="2523456"/>
          <a:ext cx="284162" cy="328612"/>
        </p:xfrm>
        <a:graphic>
          <a:graphicData uri="http://schemas.openxmlformats.org/presentationml/2006/ole">
            <mc:AlternateContent xmlns:mc="http://schemas.openxmlformats.org/markup-compatibility/2006">
              <mc:Choice xmlns:v="urn:schemas-microsoft-com:vml" Requires="v">
                <p:oleObj spid="_x0000_s10309" name="Equation" r:id="rId7" imgW="177800" imgH="203200" progId="Equation.DSMT4">
                  <p:embed/>
                </p:oleObj>
              </mc:Choice>
              <mc:Fallback>
                <p:oleObj name="Equation" r:id="rId7" imgW="177800" imgH="203200" progId="Equation.DSMT4">
                  <p:embed/>
                  <p:pic>
                    <p:nvPicPr>
                      <p:cNvPr id="56" name="Object 55"/>
                      <p:cNvPicPr/>
                      <p:nvPr/>
                    </p:nvPicPr>
                    <p:blipFill>
                      <a:blip r:embed="rId8"/>
                      <a:stretch>
                        <a:fillRect/>
                      </a:stretch>
                    </p:blipFill>
                    <p:spPr>
                      <a:xfrm>
                        <a:off x="8570913" y="2523456"/>
                        <a:ext cx="284162" cy="328612"/>
                      </a:xfrm>
                      <a:prstGeom prst="rect">
                        <a:avLst/>
                      </a:prstGeom>
                    </p:spPr>
                  </p:pic>
                </p:oleObj>
              </mc:Fallback>
            </mc:AlternateContent>
          </a:graphicData>
        </a:graphic>
      </p:graphicFrame>
      <p:cxnSp>
        <p:nvCxnSpPr>
          <p:cNvPr id="57" name="Straight Connector 56"/>
          <p:cNvCxnSpPr/>
          <p:nvPr/>
        </p:nvCxnSpPr>
        <p:spPr>
          <a:xfrm flipH="1">
            <a:off x="8230183" y="2750989"/>
            <a:ext cx="1" cy="1355107"/>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nvGraphicFramePr>
        <p:xfrm>
          <a:off x="7884318" y="3566443"/>
          <a:ext cx="754063" cy="287338"/>
        </p:xfrm>
        <a:graphic>
          <a:graphicData uri="http://schemas.openxmlformats.org/presentationml/2006/ole">
            <mc:AlternateContent xmlns:mc="http://schemas.openxmlformats.org/markup-compatibility/2006">
              <mc:Choice xmlns:v="urn:schemas-microsoft-com:vml" Requires="v">
                <p:oleObj spid="_x0000_s10310" name="Equation" r:id="rId9" imgW="469900" imgH="177800" progId="Equation.DSMT4">
                  <p:embed/>
                </p:oleObj>
              </mc:Choice>
              <mc:Fallback>
                <p:oleObj name="Equation" r:id="rId9" imgW="469900" imgH="177800" progId="Equation.DSMT4">
                  <p:embed/>
                  <p:pic>
                    <p:nvPicPr>
                      <p:cNvPr id="58" name="Object 57"/>
                      <p:cNvPicPr/>
                      <p:nvPr/>
                    </p:nvPicPr>
                    <p:blipFill>
                      <a:blip r:embed="rId10"/>
                      <a:stretch>
                        <a:fillRect/>
                      </a:stretch>
                    </p:blipFill>
                    <p:spPr>
                      <a:xfrm>
                        <a:off x="7884318" y="3566443"/>
                        <a:ext cx="754063" cy="287338"/>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41.)</a:t>
            </a:r>
          </a:p>
        </p:txBody>
      </p:sp>
      <p:sp>
        <p:nvSpPr>
          <p:cNvPr id="59" name="TextBox 58"/>
          <p:cNvSpPr txBox="1"/>
          <p:nvPr/>
        </p:nvSpPr>
        <p:spPr>
          <a:xfrm>
            <a:off x="238127" y="276026"/>
            <a:ext cx="4182277" cy="2862322"/>
          </a:xfrm>
          <a:prstGeom prst="rect">
            <a:avLst/>
          </a:prstGeom>
          <a:noFill/>
        </p:spPr>
        <p:txBody>
          <a:bodyPr wrap="square" rtlCol="0">
            <a:spAutoFit/>
          </a:bodyPr>
          <a:lstStyle/>
          <a:p>
            <a:r>
              <a:rPr lang="en-US" sz="2000" dirty="0">
                <a:solidFill>
                  <a:srgbClr val="0000FF"/>
                </a:solidFill>
                <a:latin typeface="Apple Chancery"/>
                <a:cs typeface="Apple Chancery"/>
              </a:rPr>
              <a:t>Take the extended </a:t>
            </a:r>
            <a:r>
              <a:rPr lang="en-US" sz="2000" i="1" dirty="0">
                <a:solidFill>
                  <a:srgbClr val="FF0000"/>
                </a:solidFill>
                <a:latin typeface="Times New Roman"/>
                <a:cs typeface="Times New Roman"/>
              </a:rPr>
              <a:t>ice dome </a:t>
            </a:r>
            <a:r>
              <a:rPr lang="en-US" sz="2000" dirty="0">
                <a:solidFill>
                  <a:srgbClr val="FF0000"/>
                </a:solidFill>
                <a:latin typeface="Times New Roman"/>
                <a:cs typeface="Times New Roman"/>
              </a:rPr>
              <a:t>problem</a:t>
            </a:r>
            <a:r>
              <a:rPr lang="en-US" sz="2000" i="1" dirty="0">
                <a:solidFill>
                  <a:srgbClr val="FF0000"/>
                </a:solidFill>
                <a:latin typeface="Times New Roman"/>
                <a:cs typeface="Times New Roman"/>
              </a:rPr>
              <a:t> </a:t>
            </a:r>
            <a:r>
              <a:rPr lang="en-US" sz="2000" dirty="0">
                <a:solidFill>
                  <a:srgbClr val="000000"/>
                </a:solidFill>
                <a:latin typeface="Times New Roman"/>
                <a:cs typeface="Times New Roman"/>
              </a:rPr>
              <a:t>and make it into a </a:t>
            </a:r>
            <a:r>
              <a:rPr lang="en-US" sz="2000" dirty="0">
                <a:solidFill>
                  <a:srgbClr val="FF0000"/>
                </a:solidFill>
                <a:latin typeface="Times New Roman"/>
                <a:cs typeface="Times New Roman"/>
              </a:rPr>
              <a:t>Jack and Jill </a:t>
            </a:r>
            <a:r>
              <a:rPr lang="en-US" sz="2000" dirty="0">
                <a:solidFill>
                  <a:srgbClr val="000000"/>
                </a:solidFill>
                <a:latin typeface="Times New Roman"/>
                <a:cs typeface="Times New Roman"/>
              </a:rPr>
              <a:t>event with </a:t>
            </a:r>
            <a:r>
              <a:rPr lang="en-US" sz="2000" dirty="0">
                <a:solidFill>
                  <a:srgbClr val="0000FF"/>
                </a:solidFill>
                <a:latin typeface="Times New Roman"/>
                <a:cs typeface="Times New Roman"/>
              </a:rPr>
              <a:t>Jill</a:t>
            </a:r>
            <a:r>
              <a:rPr lang="en-US" sz="2000" dirty="0">
                <a:solidFill>
                  <a:srgbClr val="000000"/>
                </a:solidFill>
                <a:latin typeface="Times New Roman"/>
                <a:cs typeface="Times New Roman"/>
              </a:rPr>
              <a:t> shoved up </a:t>
            </a:r>
            <a:r>
              <a:rPr lang="en-US" sz="2000" dirty="0">
                <a:solidFill>
                  <a:srgbClr val="0000FF"/>
                </a:solidFill>
                <a:latin typeface="Times New Roman"/>
                <a:cs typeface="Times New Roman"/>
              </a:rPr>
              <a:t>against a spring </a:t>
            </a:r>
            <a:r>
              <a:rPr lang="en-US" sz="2000" dirty="0">
                <a:latin typeface="Times New Roman"/>
                <a:cs typeface="Times New Roman"/>
              </a:rPr>
              <a:t>(not shown) </a:t>
            </a:r>
            <a:r>
              <a:rPr lang="en-US" sz="2000" dirty="0">
                <a:solidFill>
                  <a:srgbClr val="0000FF"/>
                </a:solidFill>
                <a:latin typeface="Times New Roman"/>
                <a:cs typeface="Times New Roman"/>
              </a:rPr>
              <a:t>to start with </a:t>
            </a:r>
            <a:r>
              <a:rPr lang="en-US" sz="2000" dirty="0">
                <a:solidFill>
                  <a:srgbClr val="000000"/>
                </a:solidFill>
                <a:latin typeface="Times New Roman"/>
                <a:cs typeface="Times New Roman"/>
              </a:rPr>
              <a:t>and </a:t>
            </a:r>
            <a:r>
              <a:rPr lang="en-US" sz="2000" dirty="0">
                <a:solidFill>
                  <a:srgbClr val="FF0000"/>
                </a:solidFill>
                <a:latin typeface="Times New Roman"/>
                <a:cs typeface="Times New Roman"/>
              </a:rPr>
              <a:t>Jill crashing into Jack </a:t>
            </a:r>
            <a:r>
              <a:rPr lang="en-US" sz="2000" dirty="0">
                <a:solidFill>
                  <a:srgbClr val="000000"/>
                </a:solidFill>
                <a:latin typeface="Times New Roman"/>
                <a:cs typeface="Times New Roman"/>
              </a:rPr>
              <a:t>at the crest of the hill.  </a:t>
            </a:r>
            <a:r>
              <a:rPr lang="en-US" sz="2000" dirty="0">
                <a:solidFill>
                  <a:srgbClr val="008000"/>
                </a:solidFill>
                <a:latin typeface="Times New Roman"/>
                <a:cs typeface="Times New Roman"/>
              </a:rPr>
              <a:t>Now you need to work in sections</a:t>
            </a:r>
            <a:r>
              <a:rPr lang="en-US" sz="2000" dirty="0">
                <a:solidFill>
                  <a:srgbClr val="000000"/>
                </a:solidFill>
                <a:latin typeface="Times New Roman"/>
                <a:cs typeface="Times New Roman"/>
              </a:rPr>
              <a:t>, keeping in mind where energy and where momentum are conserved (and where they aren’t!). </a:t>
            </a:r>
            <a:endParaRPr lang="en-US" sz="2400" dirty="0">
              <a:latin typeface="Apple Chancery"/>
              <a:cs typeface="Apple Chancery"/>
            </a:endParaRPr>
          </a:p>
        </p:txBody>
      </p:sp>
      <p:cxnSp>
        <p:nvCxnSpPr>
          <p:cNvPr id="49" name="Straight Connector 48"/>
          <p:cNvCxnSpPr/>
          <p:nvPr/>
        </p:nvCxnSpPr>
        <p:spPr>
          <a:xfrm flipH="1">
            <a:off x="5445034" y="534107"/>
            <a:ext cx="1641566"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50" name="Arc 49"/>
          <p:cNvSpPr/>
          <p:nvPr/>
        </p:nvSpPr>
        <p:spPr>
          <a:xfrm>
            <a:off x="5319741" y="-1243200"/>
            <a:ext cx="3552766" cy="3552766"/>
          </a:xfrm>
          <a:prstGeom prst="arc">
            <a:avLst>
              <a:gd name="adj1" fmla="val 5396521"/>
              <a:gd name="adj2" fmla="val 10873067"/>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4" name="Object 63"/>
          <p:cNvGraphicFramePr>
            <a:graphicFrameLocks noChangeAspect="1"/>
          </p:cNvGraphicFramePr>
          <p:nvPr/>
        </p:nvGraphicFramePr>
        <p:xfrm>
          <a:off x="7154862" y="1288980"/>
          <a:ext cx="244475" cy="246063"/>
        </p:xfrm>
        <a:graphic>
          <a:graphicData uri="http://schemas.openxmlformats.org/presentationml/2006/ole">
            <mc:AlternateContent xmlns:mc="http://schemas.openxmlformats.org/markup-compatibility/2006">
              <mc:Choice xmlns:v="urn:schemas-microsoft-com:vml" Requires="v">
                <p:oleObj spid="_x0000_s10311" name="Equation" r:id="rId11" imgW="152400" imgH="152400" progId="Equation.DSMT4">
                  <p:embed/>
                </p:oleObj>
              </mc:Choice>
              <mc:Fallback>
                <p:oleObj name="Equation" r:id="rId11" imgW="152400" imgH="152400" progId="Equation.DSMT4">
                  <p:embed/>
                  <p:pic>
                    <p:nvPicPr>
                      <p:cNvPr id="64" name="Object 63"/>
                      <p:cNvPicPr/>
                      <p:nvPr/>
                    </p:nvPicPr>
                    <p:blipFill>
                      <a:blip r:embed="rId6"/>
                      <a:stretch>
                        <a:fillRect/>
                      </a:stretch>
                    </p:blipFill>
                    <p:spPr>
                      <a:xfrm>
                        <a:off x="7154862" y="1288980"/>
                        <a:ext cx="244475" cy="246063"/>
                      </a:xfrm>
                      <a:prstGeom prst="rect">
                        <a:avLst/>
                      </a:prstGeom>
                    </p:spPr>
                  </p:pic>
                </p:oleObj>
              </mc:Fallback>
            </mc:AlternateContent>
          </a:graphicData>
        </a:graphic>
      </p:graphicFrame>
      <p:graphicFrame>
        <p:nvGraphicFramePr>
          <p:cNvPr id="65" name="Object 64"/>
          <p:cNvGraphicFramePr>
            <a:graphicFrameLocks noChangeAspect="1"/>
          </p:cNvGraphicFramePr>
          <p:nvPr/>
        </p:nvGraphicFramePr>
        <p:xfrm>
          <a:off x="6113462" y="227433"/>
          <a:ext cx="244475" cy="246063"/>
        </p:xfrm>
        <a:graphic>
          <a:graphicData uri="http://schemas.openxmlformats.org/presentationml/2006/ole">
            <mc:AlternateContent xmlns:mc="http://schemas.openxmlformats.org/markup-compatibility/2006">
              <mc:Choice xmlns:v="urn:schemas-microsoft-com:vml" Requires="v">
                <p:oleObj spid="_x0000_s10312" name="Equation" r:id="rId12" imgW="152400" imgH="152400" progId="Equation.DSMT4">
                  <p:embed/>
                </p:oleObj>
              </mc:Choice>
              <mc:Fallback>
                <p:oleObj name="Equation" r:id="rId12" imgW="152400" imgH="152400" progId="Equation.DSMT4">
                  <p:embed/>
                  <p:pic>
                    <p:nvPicPr>
                      <p:cNvPr id="65" name="Object 64"/>
                      <p:cNvPicPr/>
                      <p:nvPr/>
                    </p:nvPicPr>
                    <p:blipFill>
                      <a:blip r:embed="rId6"/>
                      <a:stretch>
                        <a:fillRect/>
                      </a:stretch>
                    </p:blipFill>
                    <p:spPr>
                      <a:xfrm>
                        <a:off x="6113462" y="227433"/>
                        <a:ext cx="244475" cy="246063"/>
                      </a:xfrm>
                      <a:prstGeom prst="rect">
                        <a:avLst/>
                      </a:prstGeom>
                    </p:spPr>
                  </p:pic>
                </p:oleObj>
              </mc:Fallback>
            </mc:AlternateContent>
          </a:graphicData>
        </a:graphic>
      </p:graphicFrame>
      <p:sp>
        <p:nvSpPr>
          <p:cNvPr id="68" name="TextBox 67"/>
          <p:cNvSpPr txBox="1"/>
          <p:nvPr/>
        </p:nvSpPr>
        <p:spPr>
          <a:xfrm>
            <a:off x="238127" y="3309789"/>
            <a:ext cx="4475545" cy="400110"/>
          </a:xfrm>
          <a:prstGeom prst="rect">
            <a:avLst/>
          </a:prstGeom>
          <a:noFill/>
        </p:spPr>
        <p:txBody>
          <a:bodyPr wrap="square" rtlCol="0">
            <a:spAutoFit/>
          </a:bodyPr>
          <a:lstStyle/>
          <a:p>
            <a:r>
              <a:rPr lang="en-US" sz="2000" dirty="0">
                <a:solidFill>
                  <a:srgbClr val="0000FF"/>
                </a:solidFill>
                <a:latin typeface="Apple Chancery"/>
                <a:cs typeface="Apple Chancery"/>
              </a:rPr>
              <a:t>The next page </a:t>
            </a:r>
            <a:r>
              <a:rPr lang="en-US" sz="2000" dirty="0">
                <a:solidFill>
                  <a:srgbClr val="FF0000"/>
                </a:solidFill>
                <a:latin typeface="Times New Roman"/>
                <a:cs typeface="Times New Roman"/>
              </a:rPr>
              <a:t>animates this segregating:</a:t>
            </a:r>
            <a:endParaRPr lang="en-US" sz="2400" dirty="0">
              <a:latin typeface="Apple Chancery"/>
              <a:cs typeface="Apple Chancery"/>
            </a:endParaRPr>
          </a:p>
        </p:txBody>
      </p:sp>
      <p:sp>
        <p:nvSpPr>
          <p:cNvPr id="28" name="Text Box 30"/>
          <p:cNvSpPr txBox="1">
            <a:spLocks noChangeArrowheads="1"/>
          </p:cNvSpPr>
          <p:nvPr/>
        </p:nvSpPr>
        <p:spPr bwMode="auto">
          <a:xfrm>
            <a:off x="6045199" y="2006109"/>
            <a:ext cx="14478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Jill and </a:t>
            </a:r>
          </a:p>
          <a:p>
            <a:r>
              <a:rPr lang="en-US" sz="1600" dirty="0"/>
              <a:t>   Jack collide</a:t>
            </a:r>
            <a:endParaRPr lang="en-US" dirty="0"/>
          </a:p>
        </p:txBody>
      </p:sp>
      <p:sp>
        <p:nvSpPr>
          <p:cNvPr id="34" name="Text Box 43"/>
          <p:cNvSpPr txBox="1">
            <a:spLocks noChangeArrowheads="1"/>
          </p:cNvSpPr>
          <p:nvPr/>
        </p:nvSpPr>
        <p:spPr bwMode="auto">
          <a:xfrm>
            <a:off x="8091786" y="2111283"/>
            <a:ext cx="110301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two leave </a:t>
            </a:r>
          </a:p>
        </p:txBody>
      </p:sp>
      <p:grpSp>
        <p:nvGrpSpPr>
          <p:cNvPr id="2" name="Group 1"/>
          <p:cNvGrpSpPr/>
          <p:nvPr/>
        </p:nvGrpSpPr>
        <p:grpSpPr>
          <a:xfrm>
            <a:off x="5270409" y="427245"/>
            <a:ext cx="349250" cy="293688"/>
            <a:chOff x="4678363" y="1066800"/>
            <a:chExt cx="349250" cy="293688"/>
          </a:xfrm>
        </p:grpSpPr>
        <p:sp>
          <p:nvSpPr>
            <p:cNvPr id="35"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7"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8"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39" name="Group 40"/>
          <p:cNvGrpSpPr>
            <a:grpSpLocks/>
          </p:cNvGrpSpPr>
          <p:nvPr/>
        </p:nvGrpSpPr>
        <p:grpSpPr bwMode="auto">
          <a:xfrm>
            <a:off x="6994525" y="2042867"/>
            <a:ext cx="346075" cy="269875"/>
            <a:chOff x="4093" y="2158"/>
            <a:chExt cx="218" cy="170"/>
          </a:xfrm>
        </p:grpSpPr>
        <p:sp>
          <p:nvSpPr>
            <p:cNvPr id="40"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1"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42" name="Group 41"/>
          <p:cNvGrpSpPr/>
          <p:nvPr/>
        </p:nvGrpSpPr>
        <p:grpSpPr>
          <a:xfrm rot="16428145">
            <a:off x="6817375" y="2057777"/>
            <a:ext cx="349250" cy="293688"/>
            <a:chOff x="4678363" y="1066800"/>
            <a:chExt cx="349250" cy="293688"/>
          </a:xfrm>
        </p:grpSpPr>
        <p:sp>
          <p:nvSpPr>
            <p:cNvPr id="43"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4"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6"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45" name="Group 44"/>
          <p:cNvGrpSpPr/>
          <p:nvPr/>
        </p:nvGrpSpPr>
        <p:grpSpPr>
          <a:xfrm rot="2534032">
            <a:off x="8078999" y="2499646"/>
            <a:ext cx="495444" cy="349250"/>
            <a:chOff x="6845156" y="2029996"/>
            <a:chExt cx="495444" cy="349250"/>
          </a:xfrm>
        </p:grpSpPr>
        <p:grpSp>
          <p:nvGrpSpPr>
            <p:cNvPr id="51" name="Group 40"/>
            <p:cNvGrpSpPr>
              <a:grpSpLocks/>
            </p:cNvGrpSpPr>
            <p:nvPr/>
          </p:nvGrpSpPr>
          <p:grpSpPr bwMode="auto">
            <a:xfrm>
              <a:off x="6994525" y="2042867"/>
              <a:ext cx="346075" cy="269875"/>
              <a:chOff x="4093" y="2158"/>
              <a:chExt cx="218" cy="170"/>
            </a:xfrm>
          </p:grpSpPr>
          <p:sp>
            <p:nvSpPr>
              <p:cNvPr id="63"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66"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54" name="Group 53"/>
            <p:cNvGrpSpPr/>
            <p:nvPr/>
          </p:nvGrpSpPr>
          <p:grpSpPr>
            <a:xfrm rot="16428145">
              <a:off x="6817375" y="2057777"/>
              <a:ext cx="349250" cy="293688"/>
              <a:chOff x="4678363" y="1066800"/>
              <a:chExt cx="349250" cy="293688"/>
            </a:xfrm>
          </p:grpSpPr>
          <p:sp>
            <p:nvSpPr>
              <p:cNvPr id="60"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61"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2"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Tree>
    <p:extLst>
      <p:ext uri="{BB962C8B-B14F-4D97-AF65-F5344CB8AC3E}">
        <p14:creationId xmlns:p14="http://schemas.microsoft.com/office/powerpoint/2010/main" val="186825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Object 35"/>
          <p:cNvGraphicFramePr>
            <a:graphicFrameLocks noChangeAspect="1"/>
          </p:cNvGraphicFramePr>
          <p:nvPr/>
        </p:nvGraphicFramePr>
        <p:xfrm>
          <a:off x="4877284" y="5157648"/>
          <a:ext cx="203200" cy="287337"/>
        </p:xfrm>
        <a:graphic>
          <a:graphicData uri="http://schemas.openxmlformats.org/presentationml/2006/ole">
            <mc:AlternateContent xmlns:mc="http://schemas.openxmlformats.org/markup-compatibility/2006">
              <mc:Choice xmlns:v="urn:schemas-microsoft-com:vml" Requires="v">
                <p:oleObj spid="_x0000_s11485" name="Equation" r:id="rId3" imgW="127000" imgH="177800" progId="Equation.DSMT4">
                  <p:embed/>
                </p:oleObj>
              </mc:Choice>
              <mc:Fallback>
                <p:oleObj name="Equation" r:id="rId3" imgW="127000" imgH="177800" progId="Equation.DSMT4">
                  <p:embed/>
                  <p:pic>
                    <p:nvPicPr>
                      <p:cNvPr id="36" name="Object 35"/>
                      <p:cNvPicPr/>
                      <p:nvPr/>
                    </p:nvPicPr>
                    <p:blipFill>
                      <a:blip r:embed="rId4"/>
                      <a:stretch>
                        <a:fillRect/>
                      </a:stretch>
                    </p:blipFill>
                    <p:spPr>
                      <a:xfrm>
                        <a:off x="4877284" y="5157648"/>
                        <a:ext cx="203200" cy="287337"/>
                      </a:xfrm>
                      <a:prstGeom prst="rect">
                        <a:avLst/>
                      </a:prstGeom>
                    </p:spPr>
                  </p:pic>
                </p:oleObj>
              </mc:Fallback>
            </mc:AlternateContent>
          </a:graphicData>
        </a:graphic>
      </p:graphicFrame>
      <p:graphicFrame>
        <p:nvGraphicFramePr>
          <p:cNvPr id="48" name="Object 47"/>
          <p:cNvGraphicFramePr>
            <a:graphicFrameLocks noChangeAspect="1"/>
          </p:cNvGraphicFramePr>
          <p:nvPr/>
        </p:nvGraphicFramePr>
        <p:xfrm>
          <a:off x="3338836" y="128171"/>
          <a:ext cx="244475" cy="246063"/>
        </p:xfrm>
        <a:graphic>
          <a:graphicData uri="http://schemas.openxmlformats.org/presentationml/2006/ole">
            <mc:AlternateContent xmlns:mc="http://schemas.openxmlformats.org/markup-compatibility/2006">
              <mc:Choice xmlns:v="urn:schemas-microsoft-com:vml" Requires="v">
                <p:oleObj spid="_x0000_s11486" name="Equation" r:id="rId5" imgW="152400" imgH="152400" progId="Equation.DSMT4">
                  <p:embed/>
                </p:oleObj>
              </mc:Choice>
              <mc:Fallback>
                <p:oleObj name="Equation" r:id="rId5" imgW="152400" imgH="152400" progId="Equation.DSMT4">
                  <p:embed/>
                  <p:pic>
                    <p:nvPicPr>
                      <p:cNvPr id="48" name="Object 47"/>
                      <p:cNvPicPr/>
                      <p:nvPr/>
                    </p:nvPicPr>
                    <p:blipFill>
                      <a:blip r:embed="rId6"/>
                      <a:stretch>
                        <a:fillRect/>
                      </a:stretch>
                    </p:blipFill>
                    <p:spPr>
                      <a:xfrm>
                        <a:off x="3338836" y="128171"/>
                        <a:ext cx="244475" cy="246063"/>
                      </a:xfrm>
                      <a:prstGeom prst="rect">
                        <a:avLst/>
                      </a:prstGeom>
                    </p:spPr>
                  </p:pic>
                </p:oleObj>
              </mc:Fallback>
            </mc:AlternateContent>
          </a:graphicData>
        </a:graphic>
      </p:graphicFrame>
      <p:graphicFrame>
        <p:nvGraphicFramePr>
          <p:cNvPr id="56" name="Object 55"/>
          <p:cNvGraphicFramePr>
            <a:graphicFrameLocks noChangeAspect="1"/>
          </p:cNvGraphicFramePr>
          <p:nvPr/>
        </p:nvGraphicFramePr>
        <p:xfrm>
          <a:off x="7046913" y="3783013"/>
          <a:ext cx="265112" cy="328612"/>
        </p:xfrm>
        <a:graphic>
          <a:graphicData uri="http://schemas.openxmlformats.org/presentationml/2006/ole">
            <mc:AlternateContent xmlns:mc="http://schemas.openxmlformats.org/markup-compatibility/2006">
              <mc:Choice xmlns:v="urn:schemas-microsoft-com:vml" Requires="v">
                <p:oleObj spid="_x0000_s11487" name="Equation" r:id="rId7" imgW="165100" imgH="203200" progId="Equation.DSMT4">
                  <p:embed/>
                </p:oleObj>
              </mc:Choice>
              <mc:Fallback>
                <p:oleObj name="Equation" r:id="rId7" imgW="165100" imgH="203200" progId="Equation.DSMT4">
                  <p:embed/>
                  <p:pic>
                    <p:nvPicPr>
                      <p:cNvPr id="56" name="Object 55"/>
                      <p:cNvPicPr/>
                      <p:nvPr/>
                    </p:nvPicPr>
                    <p:blipFill>
                      <a:blip r:embed="rId8"/>
                      <a:stretch>
                        <a:fillRect/>
                      </a:stretch>
                    </p:blipFill>
                    <p:spPr>
                      <a:xfrm>
                        <a:off x="7046913" y="3783013"/>
                        <a:ext cx="265112" cy="328612"/>
                      </a:xfrm>
                      <a:prstGeom prst="rect">
                        <a:avLst/>
                      </a:prstGeom>
                    </p:spPr>
                  </p:pic>
                </p:oleObj>
              </mc:Fallback>
            </mc:AlternateContent>
          </a:graphicData>
        </a:graphic>
      </p:graphicFrame>
      <p:graphicFrame>
        <p:nvGraphicFramePr>
          <p:cNvPr id="58" name="Object 57"/>
          <p:cNvGraphicFramePr>
            <a:graphicFrameLocks noChangeAspect="1"/>
          </p:cNvGraphicFramePr>
          <p:nvPr/>
        </p:nvGraphicFramePr>
        <p:xfrm>
          <a:off x="6115534" y="5112473"/>
          <a:ext cx="754063" cy="287338"/>
        </p:xfrm>
        <a:graphic>
          <a:graphicData uri="http://schemas.openxmlformats.org/presentationml/2006/ole">
            <mc:AlternateContent xmlns:mc="http://schemas.openxmlformats.org/markup-compatibility/2006">
              <mc:Choice xmlns:v="urn:schemas-microsoft-com:vml" Requires="v">
                <p:oleObj spid="_x0000_s11488" name="Equation" r:id="rId9" imgW="469900" imgH="177800" progId="Equation.DSMT4">
                  <p:embed/>
                </p:oleObj>
              </mc:Choice>
              <mc:Fallback>
                <p:oleObj name="Equation" r:id="rId9" imgW="469900" imgH="177800" progId="Equation.DSMT4">
                  <p:embed/>
                  <p:pic>
                    <p:nvPicPr>
                      <p:cNvPr id="58" name="Object 57"/>
                      <p:cNvPicPr/>
                      <p:nvPr/>
                    </p:nvPicPr>
                    <p:blipFill>
                      <a:blip r:embed="rId10"/>
                      <a:stretch>
                        <a:fillRect/>
                      </a:stretch>
                    </p:blipFill>
                    <p:spPr>
                      <a:xfrm>
                        <a:off x="6115534" y="5112473"/>
                        <a:ext cx="754063" cy="287338"/>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42.)</a:t>
            </a:r>
          </a:p>
        </p:txBody>
      </p:sp>
      <p:graphicFrame>
        <p:nvGraphicFramePr>
          <p:cNvPr id="64" name="Object 63"/>
          <p:cNvGraphicFramePr>
            <a:graphicFrameLocks noChangeAspect="1"/>
          </p:cNvGraphicFramePr>
          <p:nvPr/>
        </p:nvGraphicFramePr>
        <p:xfrm>
          <a:off x="5495483" y="4462621"/>
          <a:ext cx="244475" cy="246063"/>
        </p:xfrm>
        <a:graphic>
          <a:graphicData uri="http://schemas.openxmlformats.org/presentationml/2006/ole">
            <mc:AlternateContent xmlns:mc="http://schemas.openxmlformats.org/markup-compatibility/2006">
              <mc:Choice xmlns:v="urn:schemas-microsoft-com:vml" Requires="v">
                <p:oleObj spid="_x0000_s11489" name="Equation" r:id="rId11" imgW="152400" imgH="152400" progId="Equation.DSMT4">
                  <p:embed/>
                </p:oleObj>
              </mc:Choice>
              <mc:Fallback>
                <p:oleObj name="Equation" r:id="rId11" imgW="152400" imgH="152400" progId="Equation.DSMT4">
                  <p:embed/>
                  <p:pic>
                    <p:nvPicPr>
                      <p:cNvPr id="64" name="Object 63"/>
                      <p:cNvPicPr/>
                      <p:nvPr/>
                    </p:nvPicPr>
                    <p:blipFill>
                      <a:blip r:embed="rId6"/>
                      <a:stretch>
                        <a:fillRect/>
                      </a:stretch>
                    </p:blipFill>
                    <p:spPr>
                      <a:xfrm>
                        <a:off x="5495483" y="4462621"/>
                        <a:ext cx="244475" cy="246063"/>
                      </a:xfrm>
                      <a:prstGeom prst="rect">
                        <a:avLst/>
                      </a:prstGeom>
                    </p:spPr>
                  </p:pic>
                </p:oleObj>
              </mc:Fallback>
            </mc:AlternateContent>
          </a:graphicData>
        </a:graphic>
      </p:graphicFrame>
      <p:graphicFrame>
        <p:nvGraphicFramePr>
          <p:cNvPr id="65" name="Object 64"/>
          <p:cNvGraphicFramePr>
            <a:graphicFrameLocks noChangeAspect="1"/>
          </p:cNvGraphicFramePr>
          <p:nvPr/>
        </p:nvGraphicFramePr>
        <p:xfrm>
          <a:off x="4462790" y="4518748"/>
          <a:ext cx="244475" cy="246063"/>
        </p:xfrm>
        <a:graphic>
          <a:graphicData uri="http://schemas.openxmlformats.org/presentationml/2006/ole">
            <mc:AlternateContent xmlns:mc="http://schemas.openxmlformats.org/markup-compatibility/2006">
              <mc:Choice xmlns:v="urn:schemas-microsoft-com:vml" Requires="v">
                <p:oleObj spid="_x0000_s11490" name="Equation" r:id="rId12" imgW="152400" imgH="152400" progId="Equation.DSMT4">
                  <p:embed/>
                </p:oleObj>
              </mc:Choice>
              <mc:Fallback>
                <p:oleObj name="Equation" r:id="rId12" imgW="152400" imgH="152400" progId="Equation.DSMT4">
                  <p:embed/>
                  <p:pic>
                    <p:nvPicPr>
                      <p:cNvPr id="65" name="Object 64"/>
                      <p:cNvPicPr/>
                      <p:nvPr/>
                    </p:nvPicPr>
                    <p:blipFill>
                      <a:blip r:embed="rId6"/>
                      <a:stretch>
                        <a:fillRect/>
                      </a:stretch>
                    </p:blipFill>
                    <p:spPr>
                      <a:xfrm>
                        <a:off x="4462790" y="4518748"/>
                        <a:ext cx="244475" cy="246063"/>
                      </a:xfrm>
                      <a:prstGeom prst="rect">
                        <a:avLst/>
                      </a:prstGeom>
                    </p:spPr>
                  </p:pic>
                </p:oleObj>
              </mc:Fallback>
            </mc:AlternateContent>
          </a:graphicData>
        </a:graphic>
      </p:graphicFrame>
      <p:sp>
        <p:nvSpPr>
          <p:cNvPr id="54" name="Text Box 30"/>
          <p:cNvSpPr txBox="1">
            <a:spLocks noChangeArrowheads="1"/>
          </p:cNvSpPr>
          <p:nvPr/>
        </p:nvSpPr>
        <p:spPr bwMode="auto">
          <a:xfrm>
            <a:off x="494883" y="1970212"/>
            <a:ext cx="200939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Apple Chancery"/>
                <a:cs typeface="Apple Chancery"/>
              </a:rPr>
              <a:t>before collision</a:t>
            </a:r>
            <a:r>
              <a:rPr lang="en-US" sz="1600" dirty="0">
                <a:solidFill>
                  <a:srgbClr val="FF0000"/>
                </a:solidFill>
                <a:latin typeface="Times New Roman"/>
                <a:cs typeface="Times New Roman"/>
              </a:rPr>
              <a:t>, </a:t>
            </a:r>
            <a:r>
              <a:rPr lang="en-US" sz="1600" dirty="0">
                <a:solidFill>
                  <a:srgbClr val="0000FF"/>
                </a:solidFill>
                <a:latin typeface="Times New Roman"/>
                <a:cs typeface="Times New Roman"/>
              </a:rPr>
              <a:t>energy conserved</a:t>
            </a:r>
            <a:endParaRPr lang="en-US" dirty="0">
              <a:solidFill>
                <a:srgbClr val="0000FF"/>
              </a:solidFill>
              <a:latin typeface="Times New Roman"/>
              <a:cs typeface="Times New Roman"/>
            </a:endParaRPr>
          </a:p>
        </p:txBody>
      </p:sp>
      <p:sp>
        <p:nvSpPr>
          <p:cNvPr id="20" name="Arc 19"/>
          <p:cNvSpPr/>
          <p:nvPr/>
        </p:nvSpPr>
        <p:spPr>
          <a:xfrm>
            <a:off x="2057098" y="3197039"/>
            <a:ext cx="5463360" cy="5463360"/>
          </a:xfrm>
          <a:prstGeom prst="arc">
            <a:avLst>
              <a:gd name="adj1" fmla="val 16203212"/>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Connector 31"/>
          <p:cNvCxnSpPr/>
          <p:nvPr/>
        </p:nvCxnSpPr>
        <p:spPr>
          <a:xfrm flipV="1">
            <a:off x="4782697" y="3808593"/>
            <a:ext cx="1672904" cy="2145527"/>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1785495" y="5954120"/>
            <a:ext cx="5994400" cy="195298"/>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6637404" y="3765650"/>
            <a:ext cx="683542" cy="5319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72312" y="461200"/>
            <a:ext cx="10383" cy="549292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3" name="Freeform 22"/>
          <p:cNvSpPr/>
          <p:nvPr/>
        </p:nvSpPr>
        <p:spPr>
          <a:xfrm>
            <a:off x="4772312" y="5444985"/>
            <a:ext cx="292946" cy="128454"/>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7" name="Straight Connector 56"/>
          <p:cNvCxnSpPr/>
          <p:nvPr/>
        </p:nvCxnSpPr>
        <p:spPr>
          <a:xfrm flipH="1">
            <a:off x="6484324" y="3870268"/>
            <a:ext cx="2" cy="2083851"/>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247950" y="461200"/>
            <a:ext cx="2524361"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979416" y="296870"/>
            <a:ext cx="537068" cy="451626"/>
            <a:chOff x="4678363" y="1066800"/>
            <a:chExt cx="349250" cy="293688"/>
          </a:xfrm>
        </p:grpSpPr>
        <p:sp>
          <p:nvSpPr>
            <p:cNvPr id="35"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7"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8"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39" name="Group 40"/>
          <p:cNvGrpSpPr>
            <a:grpSpLocks/>
          </p:cNvGrpSpPr>
          <p:nvPr/>
        </p:nvGrpSpPr>
        <p:grpSpPr bwMode="auto">
          <a:xfrm>
            <a:off x="4630721" y="2781335"/>
            <a:ext cx="532186" cy="415007"/>
            <a:chOff x="4093" y="2158"/>
            <a:chExt cx="218" cy="170"/>
          </a:xfrm>
        </p:grpSpPr>
        <p:sp>
          <p:nvSpPr>
            <p:cNvPr id="40"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1"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42" name="Group 41"/>
          <p:cNvGrpSpPr/>
          <p:nvPr/>
        </p:nvGrpSpPr>
        <p:grpSpPr>
          <a:xfrm rot="16428145">
            <a:off x="4358304" y="2804263"/>
            <a:ext cx="537068" cy="451626"/>
            <a:chOff x="4678363" y="1066800"/>
            <a:chExt cx="349250" cy="293688"/>
          </a:xfrm>
        </p:grpSpPr>
        <p:sp>
          <p:nvSpPr>
            <p:cNvPr id="43"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4"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6"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60" name="Group 59"/>
          <p:cNvGrpSpPr/>
          <p:nvPr/>
        </p:nvGrpSpPr>
        <p:grpSpPr>
          <a:xfrm rot="2534032">
            <a:off x="6298400" y="3483759"/>
            <a:ext cx="761882" cy="537068"/>
            <a:chOff x="6845156" y="2029996"/>
            <a:chExt cx="495444" cy="349250"/>
          </a:xfrm>
        </p:grpSpPr>
        <p:grpSp>
          <p:nvGrpSpPr>
            <p:cNvPr id="61" name="Group 40"/>
            <p:cNvGrpSpPr>
              <a:grpSpLocks/>
            </p:cNvGrpSpPr>
            <p:nvPr/>
          </p:nvGrpSpPr>
          <p:grpSpPr bwMode="auto">
            <a:xfrm>
              <a:off x="6994525" y="2042867"/>
              <a:ext cx="346075" cy="269875"/>
              <a:chOff x="4093" y="2158"/>
              <a:chExt cx="218" cy="170"/>
            </a:xfrm>
          </p:grpSpPr>
          <p:sp>
            <p:nvSpPr>
              <p:cNvPr id="72"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73"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62" name="Group 61"/>
            <p:cNvGrpSpPr/>
            <p:nvPr/>
          </p:nvGrpSpPr>
          <p:grpSpPr>
            <a:xfrm rot="16428145">
              <a:off x="6817375" y="2057777"/>
              <a:ext cx="349250" cy="293688"/>
              <a:chOff x="4678363" y="1066800"/>
              <a:chExt cx="349250" cy="293688"/>
            </a:xfrm>
          </p:grpSpPr>
          <p:sp>
            <p:nvSpPr>
              <p:cNvPr id="63"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70"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1"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aphicFrame>
        <p:nvGraphicFramePr>
          <p:cNvPr id="74" name="Object 73"/>
          <p:cNvGraphicFramePr>
            <a:graphicFrameLocks noChangeAspect="1"/>
          </p:cNvGraphicFramePr>
          <p:nvPr/>
        </p:nvGraphicFramePr>
        <p:xfrm>
          <a:off x="1266382" y="5814419"/>
          <a:ext cx="519113" cy="279400"/>
        </p:xfrm>
        <a:graphic>
          <a:graphicData uri="http://schemas.openxmlformats.org/presentationml/2006/ole">
            <mc:AlternateContent xmlns:mc="http://schemas.openxmlformats.org/markup-compatibility/2006">
              <mc:Choice xmlns:v="urn:schemas-microsoft-com:vml" Requires="v">
                <p:oleObj spid="_x0000_s11491" name="Equation" r:id="rId13" imgW="355600" imgH="190500" progId="Equation.DSMT4">
                  <p:embed/>
                </p:oleObj>
              </mc:Choice>
              <mc:Fallback>
                <p:oleObj name="Equation" r:id="rId13" imgW="355600" imgH="190500" progId="Equation.DSMT4">
                  <p:embed/>
                  <p:pic>
                    <p:nvPicPr>
                      <p:cNvPr id="74" name="Object 73"/>
                      <p:cNvPicPr/>
                      <p:nvPr/>
                    </p:nvPicPr>
                    <p:blipFill>
                      <a:blip r:embed="rId14"/>
                      <a:stretch>
                        <a:fillRect/>
                      </a:stretch>
                    </p:blipFill>
                    <p:spPr>
                      <a:xfrm>
                        <a:off x="1266382" y="5814419"/>
                        <a:ext cx="519113" cy="279400"/>
                      </a:xfrm>
                      <a:prstGeom prst="rect">
                        <a:avLst/>
                      </a:prstGeom>
                    </p:spPr>
                  </p:pic>
                </p:oleObj>
              </mc:Fallback>
            </mc:AlternateContent>
          </a:graphicData>
        </a:graphic>
      </p:graphicFrame>
      <p:graphicFrame>
        <p:nvGraphicFramePr>
          <p:cNvPr id="75" name="Object 74"/>
          <p:cNvGraphicFramePr>
            <a:graphicFrameLocks noChangeAspect="1"/>
          </p:cNvGraphicFramePr>
          <p:nvPr/>
        </p:nvGraphicFramePr>
        <p:xfrm>
          <a:off x="70636" y="2689067"/>
          <a:ext cx="3500432" cy="618270"/>
        </p:xfrm>
        <a:graphic>
          <a:graphicData uri="http://schemas.openxmlformats.org/presentationml/2006/ole">
            <mc:AlternateContent xmlns:mc="http://schemas.openxmlformats.org/markup-compatibility/2006">
              <mc:Choice xmlns:v="urn:schemas-microsoft-com:vml" Requires="v">
                <p:oleObj spid="_x0000_s11492" name="Equation" r:id="rId15" imgW="2451100" imgH="431800" progId="Equation.DSMT4">
                  <p:embed/>
                </p:oleObj>
              </mc:Choice>
              <mc:Fallback>
                <p:oleObj name="Equation" r:id="rId15" imgW="2451100" imgH="431800" progId="Equation.DSMT4">
                  <p:embed/>
                  <p:pic>
                    <p:nvPicPr>
                      <p:cNvPr id="75" name="Object 74"/>
                      <p:cNvPicPr/>
                      <p:nvPr/>
                    </p:nvPicPr>
                    <p:blipFill>
                      <a:blip r:embed="rId16"/>
                      <a:stretch>
                        <a:fillRect/>
                      </a:stretch>
                    </p:blipFill>
                    <p:spPr>
                      <a:xfrm>
                        <a:off x="70636" y="2689067"/>
                        <a:ext cx="3500432" cy="618270"/>
                      </a:xfrm>
                      <a:prstGeom prst="rect">
                        <a:avLst/>
                      </a:prstGeom>
                    </p:spPr>
                  </p:pic>
                </p:oleObj>
              </mc:Fallback>
            </mc:AlternateContent>
          </a:graphicData>
        </a:graphic>
      </p:graphicFrame>
      <p:graphicFrame>
        <p:nvGraphicFramePr>
          <p:cNvPr id="76" name="Object 75"/>
          <p:cNvGraphicFramePr>
            <a:graphicFrameLocks noChangeAspect="1"/>
          </p:cNvGraphicFramePr>
          <p:nvPr/>
        </p:nvGraphicFramePr>
        <p:xfrm>
          <a:off x="3876675" y="2266950"/>
          <a:ext cx="242888" cy="328613"/>
        </p:xfrm>
        <a:graphic>
          <a:graphicData uri="http://schemas.openxmlformats.org/presentationml/2006/ole">
            <mc:AlternateContent xmlns:mc="http://schemas.openxmlformats.org/markup-compatibility/2006">
              <mc:Choice xmlns:v="urn:schemas-microsoft-com:vml" Requires="v">
                <p:oleObj spid="_x0000_s11493" name="Equation" r:id="rId17" imgW="152400" imgH="203200" progId="Equation.DSMT4">
                  <p:embed/>
                </p:oleObj>
              </mc:Choice>
              <mc:Fallback>
                <p:oleObj name="Equation" r:id="rId17" imgW="152400" imgH="203200" progId="Equation.DSMT4">
                  <p:embed/>
                  <p:pic>
                    <p:nvPicPr>
                      <p:cNvPr id="76" name="Object 75"/>
                      <p:cNvPicPr/>
                      <p:nvPr/>
                    </p:nvPicPr>
                    <p:blipFill>
                      <a:blip r:embed="rId18"/>
                      <a:stretch>
                        <a:fillRect/>
                      </a:stretch>
                    </p:blipFill>
                    <p:spPr>
                      <a:xfrm>
                        <a:off x="3876675" y="2266950"/>
                        <a:ext cx="242888" cy="328613"/>
                      </a:xfrm>
                      <a:prstGeom prst="rect">
                        <a:avLst/>
                      </a:prstGeom>
                    </p:spPr>
                  </p:pic>
                </p:oleObj>
              </mc:Fallback>
            </mc:AlternateContent>
          </a:graphicData>
        </a:graphic>
      </p:graphicFrame>
      <p:cxnSp>
        <p:nvCxnSpPr>
          <p:cNvPr id="77" name="Straight Arrow Connector 76"/>
          <p:cNvCxnSpPr/>
          <p:nvPr/>
        </p:nvCxnSpPr>
        <p:spPr>
          <a:xfrm>
            <a:off x="3583311" y="2647006"/>
            <a:ext cx="683542"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 Box 30"/>
          <p:cNvSpPr txBox="1">
            <a:spLocks noChangeArrowheads="1"/>
          </p:cNvSpPr>
          <p:nvPr/>
        </p:nvSpPr>
        <p:spPr bwMode="auto">
          <a:xfrm>
            <a:off x="4951528" y="1764724"/>
            <a:ext cx="208525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FF"/>
                </a:solidFill>
                <a:latin typeface="Times New Roman"/>
                <a:cs typeface="Times New Roman"/>
              </a:rPr>
              <a:t>Jill and Jack’s velocity </a:t>
            </a:r>
            <a:r>
              <a:rPr lang="en-US" sz="1600" dirty="0">
                <a:latin typeface="Times New Roman"/>
                <a:cs typeface="Times New Roman"/>
              </a:rPr>
              <a:t>just after collision</a:t>
            </a:r>
            <a:endParaRPr lang="en-US" dirty="0">
              <a:latin typeface="Times New Roman"/>
              <a:cs typeface="Times New Roman"/>
            </a:endParaRPr>
          </a:p>
        </p:txBody>
      </p:sp>
      <p:graphicFrame>
        <p:nvGraphicFramePr>
          <p:cNvPr id="79" name="Object 78"/>
          <p:cNvGraphicFramePr>
            <a:graphicFrameLocks noChangeAspect="1"/>
          </p:cNvGraphicFramePr>
          <p:nvPr/>
        </p:nvGraphicFramePr>
        <p:xfrm>
          <a:off x="5157788" y="2298700"/>
          <a:ext cx="284162" cy="328613"/>
        </p:xfrm>
        <a:graphic>
          <a:graphicData uri="http://schemas.openxmlformats.org/presentationml/2006/ole">
            <mc:AlternateContent xmlns:mc="http://schemas.openxmlformats.org/markup-compatibility/2006">
              <mc:Choice xmlns:v="urn:schemas-microsoft-com:vml" Requires="v">
                <p:oleObj spid="_x0000_s11494" name="Equation" r:id="rId19" imgW="177800" imgH="203200" progId="Equation.DSMT4">
                  <p:embed/>
                </p:oleObj>
              </mc:Choice>
              <mc:Fallback>
                <p:oleObj name="Equation" r:id="rId19" imgW="177800" imgH="203200" progId="Equation.DSMT4">
                  <p:embed/>
                  <p:pic>
                    <p:nvPicPr>
                      <p:cNvPr id="79" name="Object 78"/>
                      <p:cNvPicPr/>
                      <p:nvPr/>
                    </p:nvPicPr>
                    <p:blipFill>
                      <a:blip r:embed="rId20"/>
                      <a:stretch>
                        <a:fillRect/>
                      </a:stretch>
                    </p:blipFill>
                    <p:spPr>
                      <a:xfrm>
                        <a:off x="5157788" y="2298700"/>
                        <a:ext cx="284162" cy="328613"/>
                      </a:xfrm>
                      <a:prstGeom prst="rect">
                        <a:avLst/>
                      </a:prstGeom>
                    </p:spPr>
                  </p:pic>
                </p:oleObj>
              </mc:Fallback>
            </mc:AlternateContent>
          </a:graphicData>
        </a:graphic>
      </p:graphicFrame>
      <p:cxnSp>
        <p:nvCxnSpPr>
          <p:cNvPr id="80" name="Straight Arrow Connector 79"/>
          <p:cNvCxnSpPr/>
          <p:nvPr/>
        </p:nvCxnSpPr>
        <p:spPr>
          <a:xfrm>
            <a:off x="4885418" y="2678455"/>
            <a:ext cx="683542"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 Box 30"/>
          <p:cNvSpPr txBox="1">
            <a:spLocks noChangeArrowheads="1"/>
          </p:cNvSpPr>
          <p:nvPr/>
        </p:nvSpPr>
        <p:spPr bwMode="auto">
          <a:xfrm>
            <a:off x="2866272" y="1815524"/>
            <a:ext cx="190603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Times New Roman"/>
                <a:cs typeface="Times New Roman"/>
              </a:rPr>
              <a:t>Jill’s velocity      </a:t>
            </a:r>
            <a:r>
              <a:rPr lang="en-US" sz="1600" dirty="0">
                <a:latin typeface="Times New Roman"/>
                <a:cs typeface="Times New Roman"/>
              </a:rPr>
              <a:t>just before collision</a:t>
            </a:r>
            <a:endParaRPr lang="en-US" dirty="0">
              <a:latin typeface="Times New Roman"/>
              <a:cs typeface="Times New Roman"/>
            </a:endParaRPr>
          </a:p>
        </p:txBody>
      </p:sp>
      <p:sp>
        <p:nvSpPr>
          <p:cNvPr id="82" name="Text Box 30"/>
          <p:cNvSpPr txBox="1">
            <a:spLocks noChangeArrowheads="1"/>
          </p:cNvSpPr>
          <p:nvPr/>
        </p:nvSpPr>
        <p:spPr bwMode="auto">
          <a:xfrm>
            <a:off x="4839580" y="374234"/>
            <a:ext cx="37485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Apple Chancery"/>
                <a:cs typeface="Apple Chancery"/>
              </a:rPr>
              <a:t>after collision </a:t>
            </a:r>
            <a:r>
              <a:rPr lang="en-US" sz="1600" dirty="0">
                <a:solidFill>
                  <a:srgbClr val="0000FF"/>
                </a:solidFill>
                <a:latin typeface="Times New Roman"/>
                <a:cs typeface="Times New Roman"/>
              </a:rPr>
              <a:t>energy conserved</a:t>
            </a:r>
            <a:endParaRPr lang="en-US" dirty="0">
              <a:solidFill>
                <a:srgbClr val="0000FF"/>
              </a:solidFill>
              <a:latin typeface="Apple Chancery"/>
              <a:cs typeface="Apple Chancery"/>
            </a:endParaRPr>
          </a:p>
        </p:txBody>
      </p:sp>
      <p:graphicFrame>
        <p:nvGraphicFramePr>
          <p:cNvPr id="83" name="Object 82"/>
          <p:cNvGraphicFramePr>
            <a:graphicFrameLocks noChangeAspect="1"/>
          </p:cNvGraphicFramePr>
          <p:nvPr/>
        </p:nvGraphicFramePr>
        <p:xfrm>
          <a:off x="1858169" y="757238"/>
          <a:ext cx="7167562" cy="538162"/>
        </p:xfrm>
        <a:graphic>
          <a:graphicData uri="http://schemas.openxmlformats.org/presentationml/2006/ole">
            <mc:AlternateContent xmlns:mc="http://schemas.openxmlformats.org/markup-compatibility/2006">
              <mc:Choice xmlns:v="urn:schemas-microsoft-com:vml" Requires="v">
                <p:oleObj spid="_x0000_s11495" name="Equation" r:id="rId21" imgW="5257800" imgH="393700" progId="Equation.DSMT4">
                  <p:embed/>
                </p:oleObj>
              </mc:Choice>
              <mc:Fallback>
                <p:oleObj name="Equation" r:id="rId21" imgW="5257800" imgH="393700" progId="Equation.DSMT4">
                  <p:embed/>
                  <p:pic>
                    <p:nvPicPr>
                      <p:cNvPr id="83" name="Object 82"/>
                      <p:cNvPicPr/>
                      <p:nvPr/>
                    </p:nvPicPr>
                    <p:blipFill>
                      <a:blip r:embed="rId22"/>
                      <a:stretch>
                        <a:fillRect/>
                      </a:stretch>
                    </p:blipFill>
                    <p:spPr>
                      <a:xfrm>
                        <a:off x="1858169" y="757238"/>
                        <a:ext cx="7167562" cy="538162"/>
                      </a:xfrm>
                      <a:prstGeom prst="rect">
                        <a:avLst/>
                      </a:prstGeom>
                    </p:spPr>
                  </p:pic>
                </p:oleObj>
              </mc:Fallback>
            </mc:AlternateContent>
          </a:graphicData>
        </a:graphic>
      </p:graphicFrame>
      <p:sp>
        <p:nvSpPr>
          <p:cNvPr id="84" name="Text Box 30"/>
          <p:cNvSpPr txBox="1">
            <a:spLocks noChangeArrowheads="1"/>
          </p:cNvSpPr>
          <p:nvPr/>
        </p:nvSpPr>
        <p:spPr bwMode="auto">
          <a:xfrm>
            <a:off x="1968600" y="3877845"/>
            <a:ext cx="200939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Apple Chancery"/>
                <a:cs typeface="Apple Chancery"/>
              </a:rPr>
              <a:t>during collision</a:t>
            </a:r>
            <a:r>
              <a:rPr lang="en-US" sz="1600" dirty="0">
                <a:solidFill>
                  <a:srgbClr val="FF0000"/>
                </a:solidFill>
                <a:latin typeface="Times New Roman"/>
                <a:cs typeface="Times New Roman"/>
              </a:rPr>
              <a:t>, </a:t>
            </a:r>
            <a:r>
              <a:rPr lang="en-US" sz="1600" dirty="0">
                <a:solidFill>
                  <a:srgbClr val="0000FF"/>
                </a:solidFill>
                <a:latin typeface="Times New Roman"/>
                <a:cs typeface="Times New Roman"/>
              </a:rPr>
              <a:t>momentum conserved</a:t>
            </a:r>
            <a:endParaRPr lang="en-US" dirty="0">
              <a:solidFill>
                <a:srgbClr val="0000FF"/>
              </a:solidFill>
              <a:latin typeface="Times New Roman"/>
              <a:cs typeface="Times New Roman"/>
            </a:endParaRPr>
          </a:p>
        </p:txBody>
      </p:sp>
      <p:graphicFrame>
        <p:nvGraphicFramePr>
          <p:cNvPr id="85" name="Object 84"/>
          <p:cNvGraphicFramePr>
            <a:graphicFrameLocks noChangeAspect="1"/>
          </p:cNvGraphicFramePr>
          <p:nvPr/>
        </p:nvGraphicFramePr>
        <p:xfrm>
          <a:off x="1888778" y="4462621"/>
          <a:ext cx="2173287" cy="409575"/>
        </p:xfrm>
        <a:graphic>
          <a:graphicData uri="http://schemas.openxmlformats.org/presentationml/2006/ole">
            <mc:AlternateContent xmlns:mc="http://schemas.openxmlformats.org/markup-compatibility/2006">
              <mc:Choice xmlns:v="urn:schemas-microsoft-com:vml" Requires="v">
                <p:oleObj spid="_x0000_s11496" name="Equation" r:id="rId23" imgW="1485900" imgH="279400" progId="Equation.DSMT4">
                  <p:embed/>
                </p:oleObj>
              </mc:Choice>
              <mc:Fallback>
                <p:oleObj name="Equation" r:id="rId23" imgW="1485900" imgH="279400" progId="Equation.DSMT4">
                  <p:embed/>
                  <p:pic>
                    <p:nvPicPr>
                      <p:cNvPr id="85" name="Object 84"/>
                      <p:cNvPicPr/>
                      <p:nvPr/>
                    </p:nvPicPr>
                    <p:blipFill>
                      <a:blip r:embed="rId24"/>
                      <a:stretch>
                        <a:fillRect/>
                      </a:stretch>
                    </p:blipFill>
                    <p:spPr>
                      <a:xfrm>
                        <a:off x="1888778" y="4462621"/>
                        <a:ext cx="2173287" cy="409575"/>
                      </a:xfrm>
                      <a:prstGeom prst="rect">
                        <a:avLst/>
                      </a:prstGeom>
                    </p:spPr>
                  </p:pic>
                </p:oleObj>
              </mc:Fallback>
            </mc:AlternateContent>
          </a:graphicData>
        </a:graphic>
      </p:graphicFrame>
      <p:sp>
        <p:nvSpPr>
          <p:cNvPr id="86" name="Text Box 30"/>
          <p:cNvSpPr txBox="1">
            <a:spLocks noChangeArrowheads="1"/>
          </p:cNvSpPr>
          <p:nvPr/>
        </p:nvSpPr>
        <p:spPr bwMode="auto">
          <a:xfrm>
            <a:off x="6716401" y="2387600"/>
            <a:ext cx="242759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8000"/>
                </a:solidFill>
                <a:latin typeface="Times New Roman"/>
                <a:cs typeface="Times New Roman"/>
              </a:rPr>
              <a:t>still need Newton’s Second and centripetal acceleration</a:t>
            </a:r>
            <a:endParaRPr lang="en-US" dirty="0">
              <a:solidFill>
                <a:srgbClr val="008000"/>
              </a:solidFill>
              <a:latin typeface="Times New Roman"/>
              <a:cs typeface="Times New Roman"/>
            </a:endParaRPr>
          </a:p>
        </p:txBody>
      </p:sp>
      <p:graphicFrame>
        <p:nvGraphicFramePr>
          <p:cNvPr id="87" name="Object 86"/>
          <p:cNvGraphicFramePr>
            <a:graphicFrameLocks noChangeAspect="1"/>
          </p:cNvGraphicFramePr>
          <p:nvPr/>
        </p:nvGraphicFramePr>
        <p:xfrm>
          <a:off x="6898212" y="1782187"/>
          <a:ext cx="284162" cy="328613"/>
        </p:xfrm>
        <a:graphic>
          <a:graphicData uri="http://schemas.openxmlformats.org/presentationml/2006/ole">
            <mc:AlternateContent xmlns:mc="http://schemas.openxmlformats.org/markup-compatibility/2006">
              <mc:Choice xmlns:v="urn:schemas-microsoft-com:vml" Requires="v">
                <p:oleObj spid="_x0000_s11497" name="Equation" r:id="rId25" imgW="177800" imgH="203200" progId="Equation.DSMT4">
                  <p:embed/>
                </p:oleObj>
              </mc:Choice>
              <mc:Fallback>
                <p:oleObj name="Equation" r:id="rId25" imgW="177800" imgH="203200" progId="Equation.DSMT4">
                  <p:embed/>
                  <p:pic>
                    <p:nvPicPr>
                      <p:cNvPr id="87" name="Object 86"/>
                      <p:cNvPicPr/>
                      <p:nvPr/>
                    </p:nvPicPr>
                    <p:blipFill>
                      <a:blip r:embed="rId20"/>
                      <a:stretch>
                        <a:fillRect/>
                      </a:stretch>
                    </p:blipFill>
                    <p:spPr>
                      <a:xfrm>
                        <a:off x="6898212" y="1782187"/>
                        <a:ext cx="284162" cy="328613"/>
                      </a:xfrm>
                      <a:prstGeom prst="rect">
                        <a:avLst/>
                      </a:prstGeom>
                    </p:spPr>
                  </p:pic>
                </p:oleObj>
              </mc:Fallback>
            </mc:AlternateContent>
          </a:graphicData>
        </a:graphic>
      </p:graphicFrame>
      <p:graphicFrame>
        <p:nvGraphicFramePr>
          <p:cNvPr id="88" name="Object 87"/>
          <p:cNvGraphicFramePr>
            <a:graphicFrameLocks noChangeAspect="1"/>
          </p:cNvGraphicFramePr>
          <p:nvPr/>
        </p:nvGraphicFramePr>
        <p:xfrm>
          <a:off x="4062065" y="1840924"/>
          <a:ext cx="242888" cy="328613"/>
        </p:xfrm>
        <a:graphic>
          <a:graphicData uri="http://schemas.openxmlformats.org/presentationml/2006/ole">
            <mc:AlternateContent xmlns:mc="http://schemas.openxmlformats.org/markup-compatibility/2006">
              <mc:Choice xmlns:v="urn:schemas-microsoft-com:vml" Requires="v">
                <p:oleObj spid="_x0000_s11498" name="Equation" r:id="rId26" imgW="152400" imgH="203200" progId="Equation.DSMT4">
                  <p:embed/>
                </p:oleObj>
              </mc:Choice>
              <mc:Fallback>
                <p:oleObj name="Equation" r:id="rId26" imgW="152400" imgH="203200" progId="Equation.DSMT4">
                  <p:embed/>
                  <p:pic>
                    <p:nvPicPr>
                      <p:cNvPr id="88" name="Object 87"/>
                      <p:cNvPicPr/>
                      <p:nvPr/>
                    </p:nvPicPr>
                    <p:blipFill>
                      <a:blip r:embed="rId18"/>
                      <a:stretch>
                        <a:fillRect/>
                      </a:stretch>
                    </p:blipFill>
                    <p:spPr>
                      <a:xfrm>
                        <a:off x="4062065" y="1840924"/>
                        <a:ext cx="242888" cy="328613"/>
                      </a:xfrm>
                      <a:prstGeom prst="rect">
                        <a:avLst/>
                      </a:prstGeom>
                    </p:spPr>
                  </p:pic>
                </p:oleObj>
              </mc:Fallback>
            </mc:AlternateContent>
          </a:graphicData>
        </a:graphic>
      </p:graphicFrame>
      <p:sp>
        <p:nvSpPr>
          <p:cNvPr id="10" name="Freeform 9"/>
          <p:cNvSpPr/>
          <p:nvPr/>
        </p:nvSpPr>
        <p:spPr>
          <a:xfrm>
            <a:off x="5664200" y="1295400"/>
            <a:ext cx="2127991" cy="1917700"/>
          </a:xfrm>
          <a:custGeom>
            <a:avLst/>
            <a:gdLst>
              <a:gd name="connsiteX0" fmla="*/ 0 w 2127991"/>
              <a:gd name="connsiteY0" fmla="*/ 1917700 h 1917700"/>
              <a:gd name="connsiteX1" fmla="*/ 635000 w 2127991"/>
              <a:gd name="connsiteY1" fmla="*/ 1270000 h 1917700"/>
              <a:gd name="connsiteX2" fmla="*/ 2108200 w 2127991"/>
              <a:gd name="connsiteY2" fmla="*/ 927100 h 1917700"/>
              <a:gd name="connsiteX3" fmla="*/ 1524000 w 2127991"/>
              <a:gd name="connsiteY3" fmla="*/ 0 h 1917700"/>
            </a:gdLst>
            <a:ahLst/>
            <a:cxnLst>
              <a:cxn ang="0">
                <a:pos x="connsiteX0" y="connsiteY0"/>
              </a:cxn>
              <a:cxn ang="0">
                <a:pos x="connsiteX1" y="connsiteY1"/>
              </a:cxn>
              <a:cxn ang="0">
                <a:pos x="connsiteX2" y="connsiteY2"/>
              </a:cxn>
              <a:cxn ang="0">
                <a:pos x="connsiteX3" y="connsiteY3"/>
              </a:cxn>
            </a:cxnLst>
            <a:rect l="l" t="t" r="r" b="b"/>
            <a:pathLst>
              <a:path w="2127991" h="1917700">
                <a:moveTo>
                  <a:pt x="0" y="1917700"/>
                </a:moveTo>
                <a:cubicBezTo>
                  <a:pt x="141816" y="1676400"/>
                  <a:pt x="283633" y="1435100"/>
                  <a:pt x="635000" y="1270000"/>
                </a:cubicBezTo>
                <a:cubicBezTo>
                  <a:pt x="986367" y="1104900"/>
                  <a:pt x="1960033" y="1138767"/>
                  <a:pt x="2108200" y="927100"/>
                </a:cubicBezTo>
                <a:cubicBezTo>
                  <a:pt x="2256367" y="715433"/>
                  <a:pt x="1524000" y="0"/>
                  <a:pt x="1524000" y="0"/>
                </a:cubicBezTo>
              </a:path>
            </a:pathLst>
          </a:custGeom>
          <a:ln w="952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083257" y="1765300"/>
            <a:ext cx="533054" cy="952500"/>
          </a:xfrm>
          <a:custGeom>
            <a:avLst/>
            <a:gdLst>
              <a:gd name="connsiteX0" fmla="*/ 215443 w 533054"/>
              <a:gd name="connsiteY0" fmla="*/ 0 h 952500"/>
              <a:gd name="connsiteX1" fmla="*/ 12243 w 533054"/>
              <a:gd name="connsiteY1" fmla="*/ 241300 h 952500"/>
              <a:gd name="connsiteX2" fmla="*/ 532943 w 533054"/>
              <a:gd name="connsiteY2" fmla="*/ 698500 h 952500"/>
              <a:gd name="connsiteX3" fmla="*/ 63043 w 533054"/>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533054" h="952500">
                <a:moveTo>
                  <a:pt x="215443" y="0"/>
                </a:moveTo>
                <a:cubicBezTo>
                  <a:pt x="87384" y="62442"/>
                  <a:pt x="-40674" y="124884"/>
                  <a:pt x="12243" y="241300"/>
                </a:cubicBezTo>
                <a:cubicBezTo>
                  <a:pt x="65160" y="357716"/>
                  <a:pt x="524476" y="579967"/>
                  <a:pt x="532943" y="698500"/>
                </a:cubicBezTo>
                <a:cubicBezTo>
                  <a:pt x="541410" y="817033"/>
                  <a:pt x="63043" y="952500"/>
                  <a:pt x="63043" y="95250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609234" y="3318084"/>
            <a:ext cx="2021487" cy="606215"/>
          </a:xfrm>
          <a:custGeom>
            <a:avLst/>
            <a:gdLst>
              <a:gd name="connsiteX0" fmla="*/ 70466 w 2178666"/>
              <a:gd name="connsiteY0" fmla="*/ 660400 h 660400"/>
              <a:gd name="connsiteX1" fmla="*/ 210166 w 2178666"/>
              <a:gd name="connsiteY1" fmla="*/ 139700 h 660400"/>
              <a:gd name="connsiteX2" fmla="*/ 1835766 w 2178666"/>
              <a:gd name="connsiteY2" fmla="*/ 165100 h 660400"/>
              <a:gd name="connsiteX3" fmla="*/ 2178666 w 2178666"/>
              <a:gd name="connsiteY3" fmla="*/ 0 h 660400"/>
            </a:gdLst>
            <a:ahLst/>
            <a:cxnLst>
              <a:cxn ang="0">
                <a:pos x="connsiteX0" y="connsiteY0"/>
              </a:cxn>
              <a:cxn ang="0">
                <a:pos x="connsiteX1" y="connsiteY1"/>
              </a:cxn>
              <a:cxn ang="0">
                <a:pos x="connsiteX2" y="connsiteY2"/>
              </a:cxn>
              <a:cxn ang="0">
                <a:pos x="connsiteX3" y="connsiteY3"/>
              </a:cxn>
            </a:cxnLst>
            <a:rect l="l" t="t" r="r" b="b"/>
            <a:pathLst>
              <a:path w="2178666" h="660400">
                <a:moveTo>
                  <a:pt x="70466" y="660400"/>
                </a:moveTo>
                <a:cubicBezTo>
                  <a:pt x="-6793" y="441325"/>
                  <a:pt x="-84051" y="222250"/>
                  <a:pt x="210166" y="139700"/>
                </a:cubicBezTo>
                <a:cubicBezTo>
                  <a:pt x="504383" y="57150"/>
                  <a:pt x="1507683" y="188383"/>
                  <a:pt x="1835766" y="165100"/>
                </a:cubicBezTo>
                <a:cubicBezTo>
                  <a:pt x="2163849" y="141817"/>
                  <a:pt x="2178666" y="0"/>
                  <a:pt x="2178666" y="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801945" y="3202498"/>
            <a:ext cx="1673225" cy="581025"/>
          </a:xfrm>
          <a:custGeom>
            <a:avLst/>
            <a:gdLst>
              <a:gd name="connsiteX0" fmla="*/ 0 w 1673225"/>
              <a:gd name="connsiteY0" fmla="*/ 0 h 581025"/>
              <a:gd name="connsiteX1" fmla="*/ 206375 w 1673225"/>
              <a:gd name="connsiteY1" fmla="*/ 9525 h 581025"/>
              <a:gd name="connsiteX2" fmla="*/ 501650 w 1673225"/>
              <a:gd name="connsiteY2" fmla="*/ 50800 h 581025"/>
              <a:gd name="connsiteX3" fmla="*/ 815975 w 1673225"/>
              <a:gd name="connsiteY3" fmla="*/ 133350 h 581025"/>
              <a:gd name="connsiteX4" fmla="*/ 1092200 w 1673225"/>
              <a:gd name="connsiteY4" fmla="*/ 238125 h 581025"/>
              <a:gd name="connsiteX5" fmla="*/ 1371600 w 1673225"/>
              <a:gd name="connsiteY5" fmla="*/ 381000 h 581025"/>
              <a:gd name="connsiteX6" fmla="*/ 1609725 w 1673225"/>
              <a:gd name="connsiteY6" fmla="*/ 536575 h 581025"/>
              <a:gd name="connsiteX7" fmla="*/ 1673225 w 1673225"/>
              <a:gd name="connsiteY7"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225" h="581025">
                <a:moveTo>
                  <a:pt x="0" y="0"/>
                </a:moveTo>
                <a:cubicBezTo>
                  <a:pt x="61383" y="529"/>
                  <a:pt x="122767" y="1058"/>
                  <a:pt x="206375" y="9525"/>
                </a:cubicBezTo>
                <a:cubicBezTo>
                  <a:pt x="289983" y="17992"/>
                  <a:pt x="400050" y="30162"/>
                  <a:pt x="501650" y="50800"/>
                </a:cubicBezTo>
                <a:cubicBezTo>
                  <a:pt x="603250" y="71438"/>
                  <a:pt x="717550" y="102129"/>
                  <a:pt x="815975" y="133350"/>
                </a:cubicBezTo>
                <a:cubicBezTo>
                  <a:pt x="914400" y="164571"/>
                  <a:pt x="999596" y="196850"/>
                  <a:pt x="1092200" y="238125"/>
                </a:cubicBezTo>
                <a:cubicBezTo>
                  <a:pt x="1184804" y="279400"/>
                  <a:pt x="1285346" y="331258"/>
                  <a:pt x="1371600" y="381000"/>
                </a:cubicBezTo>
                <a:cubicBezTo>
                  <a:pt x="1457854" y="430742"/>
                  <a:pt x="1559454" y="503238"/>
                  <a:pt x="1609725" y="536575"/>
                </a:cubicBezTo>
                <a:cubicBezTo>
                  <a:pt x="1659996" y="569912"/>
                  <a:pt x="1673225" y="581025"/>
                  <a:pt x="1673225" y="581025"/>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p:cNvSpPr/>
          <p:nvPr/>
        </p:nvSpPr>
        <p:spPr>
          <a:xfrm>
            <a:off x="2069798" y="-2269847"/>
            <a:ext cx="5470247" cy="5470247"/>
          </a:xfrm>
          <a:prstGeom prst="arc">
            <a:avLst>
              <a:gd name="adj1" fmla="val 5438705"/>
              <a:gd name="adj2" fmla="val 10815942"/>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a:off x="2070265" y="-2260955"/>
            <a:ext cx="5463360" cy="5463360"/>
          </a:xfrm>
          <a:prstGeom prst="arc">
            <a:avLst>
              <a:gd name="adj1" fmla="val 5396521"/>
              <a:gd name="adj2" fmla="val 10873067"/>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9" name="Straight Arrow Connector 58"/>
          <p:cNvCxnSpPr/>
          <p:nvPr/>
        </p:nvCxnSpPr>
        <p:spPr>
          <a:xfrm>
            <a:off x="6482490" y="3827397"/>
            <a:ext cx="1836" cy="7615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6053667" y="3827397"/>
            <a:ext cx="380486" cy="5024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6115534" y="4351555"/>
            <a:ext cx="258212" cy="1889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9" name="Object 68"/>
          <p:cNvGraphicFramePr>
            <a:graphicFrameLocks noChangeAspect="1"/>
          </p:cNvGraphicFramePr>
          <p:nvPr/>
        </p:nvGraphicFramePr>
        <p:xfrm>
          <a:off x="5368457" y="3808593"/>
          <a:ext cx="896937" cy="328612"/>
        </p:xfrm>
        <a:graphic>
          <a:graphicData uri="http://schemas.openxmlformats.org/presentationml/2006/ole">
            <mc:AlternateContent xmlns:mc="http://schemas.openxmlformats.org/markup-compatibility/2006">
              <mc:Choice xmlns:v="urn:schemas-microsoft-com:vml" Requires="v">
                <p:oleObj spid="_x0000_s11499" name="Equation" r:id="rId27" imgW="558800" imgH="203200" progId="Equation.DSMT4">
                  <p:embed/>
                </p:oleObj>
              </mc:Choice>
              <mc:Fallback>
                <p:oleObj name="Equation" r:id="rId27" imgW="558800" imgH="203200" progId="Equation.DSMT4">
                  <p:embed/>
                  <p:pic>
                    <p:nvPicPr>
                      <p:cNvPr id="69" name="Object 68"/>
                      <p:cNvPicPr/>
                      <p:nvPr/>
                    </p:nvPicPr>
                    <p:blipFill>
                      <a:blip r:embed="rId28"/>
                      <a:stretch>
                        <a:fillRect/>
                      </a:stretch>
                    </p:blipFill>
                    <p:spPr>
                      <a:xfrm>
                        <a:off x="5368457" y="3808593"/>
                        <a:ext cx="896937" cy="328612"/>
                      </a:xfrm>
                      <a:prstGeom prst="rect">
                        <a:avLst/>
                      </a:prstGeom>
                    </p:spPr>
                  </p:pic>
                </p:oleObj>
              </mc:Fallback>
            </mc:AlternateContent>
          </a:graphicData>
        </a:graphic>
      </p:graphicFrame>
      <p:graphicFrame>
        <p:nvGraphicFramePr>
          <p:cNvPr id="89" name="Object 88"/>
          <p:cNvGraphicFramePr>
            <a:graphicFrameLocks noChangeAspect="1"/>
          </p:cNvGraphicFramePr>
          <p:nvPr/>
        </p:nvGraphicFramePr>
        <p:xfrm>
          <a:off x="6637404" y="3045249"/>
          <a:ext cx="265113" cy="247650"/>
        </p:xfrm>
        <a:graphic>
          <a:graphicData uri="http://schemas.openxmlformats.org/presentationml/2006/ole">
            <mc:AlternateContent xmlns:mc="http://schemas.openxmlformats.org/markup-compatibility/2006">
              <mc:Choice xmlns:v="urn:schemas-microsoft-com:vml" Requires="v">
                <p:oleObj spid="_x0000_s11500" name="Equation" r:id="rId29" imgW="165100" imgH="152400" progId="Equation.DSMT4">
                  <p:embed/>
                </p:oleObj>
              </mc:Choice>
              <mc:Fallback>
                <p:oleObj name="Equation" r:id="rId29" imgW="165100" imgH="152400" progId="Equation.DSMT4">
                  <p:embed/>
                  <p:pic>
                    <p:nvPicPr>
                      <p:cNvPr id="89" name="Object 88"/>
                      <p:cNvPicPr/>
                      <p:nvPr/>
                    </p:nvPicPr>
                    <p:blipFill>
                      <a:blip r:embed="rId30"/>
                      <a:stretch>
                        <a:fillRect/>
                      </a:stretch>
                    </p:blipFill>
                    <p:spPr>
                      <a:xfrm>
                        <a:off x="6637404" y="3045249"/>
                        <a:ext cx="265113" cy="247650"/>
                      </a:xfrm>
                      <a:prstGeom prst="rect">
                        <a:avLst/>
                      </a:prstGeom>
                    </p:spPr>
                  </p:pic>
                </p:oleObj>
              </mc:Fallback>
            </mc:AlternateContent>
          </a:graphicData>
        </a:graphic>
      </p:graphicFrame>
      <p:graphicFrame>
        <p:nvGraphicFramePr>
          <p:cNvPr id="90" name="Object 89"/>
          <p:cNvGraphicFramePr>
            <a:graphicFrameLocks noChangeAspect="1"/>
          </p:cNvGraphicFramePr>
          <p:nvPr/>
        </p:nvGraphicFramePr>
        <p:xfrm>
          <a:off x="7320946" y="3206930"/>
          <a:ext cx="1609818" cy="893299"/>
        </p:xfrm>
        <a:graphic>
          <a:graphicData uri="http://schemas.openxmlformats.org/presentationml/2006/ole">
            <mc:AlternateContent xmlns:mc="http://schemas.openxmlformats.org/markup-compatibility/2006">
              <mc:Choice xmlns:v="urn:schemas-microsoft-com:vml" Requires="v">
                <p:oleObj spid="_x0000_s11501" name="Equation" r:id="rId31" imgW="1041400" imgH="571500" progId="Equation.DSMT4">
                  <p:embed/>
                </p:oleObj>
              </mc:Choice>
              <mc:Fallback>
                <p:oleObj name="Equation" r:id="rId31" imgW="1041400" imgH="571500" progId="Equation.DSMT4">
                  <p:embed/>
                  <p:pic>
                    <p:nvPicPr>
                      <p:cNvPr id="90" name="Object 89"/>
                      <p:cNvPicPr/>
                      <p:nvPr/>
                    </p:nvPicPr>
                    <p:blipFill>
                      <a:blip r:embed="rId32"/>
                      <a:stretch>
                        <a:fillRect/>
                      </a:stretch>
                    </p:blipFill>
                    <p:spPr>
                      <a:xfrm>
                        <a:off x="7320946" y="3206930"/>
                        <a:ext cx="1609818" cy="893299"/>
                      </a:xfrm>
                      <a:prstGeom prst="rect">
                        <a:avLst/>
                      </a:prstGeom>
                    </p:spPr>
                  </p:pic>
                </p:oleObj>
              </mc:Fallback>
            </mc:AlternateContent>
          </a:graphicData>
        </a:graphic>
      </p:graphicFrame>
      <p:graphicFrame>
        <p:nvGraphicFramePr>
          <p:cNvPr id="91" name="Object 90"/>
          <p:cNvGraphicFramePr>
            <a:graphicFrameLocks noChangeAspect="1"/>
          </p:cNvGraphicFramePr>
          <p:nvPr/>
        </p:nvGraphicFramePr>
        <p:xfrm>
          <a:off x="6536110" y="4272202"/>
          <a:ext cx="387350" cy="268287"/>
        </p:xfrm>
        <a:graphic>
          <a:graphicData uri="http://schemas.openxmlformats.org/presentationml/2006/ole">
            <mc:AlternateContent xmlns:mc="http://schemas.openxmlformats.org/markup-compatibility/2006">
              <mc:Choice xmlns:v="urn:schemas-microsoft-com:vml" Requires="v">
                <p:oleObj spid="_x0000_s11502" name="Equation" r:id="rId33" imgW="241300" imgH="165100" progId="Equation.DSMT4">
                  <p:embed/>
                </p:oleObj>
              </mc:Choice>
              <mc:Fallback>
                <p:oleObj name="Equation" r:id="rId33" imgW="241300" imgH="165100" progId="Equation.DSMT4">
                  <p:embed/>
                  <p:pic>
                    <p:nvPicPr>
                      <p:cNvPr id="91" name="Object 90"/>
                      <p:cNvPicPr/>
                      <p:nvPr/>
                    </p:nvPicPr>
                    <p:blipFill>
                      <a:blip r:embed="rId34"/>
                      <a:stretch>
                        <a:fillRect/>
                      </a:stretch>
                    </p:blipFill>
                    <p:spPr>
                      <a:xfrm>
                        <a:off x="6536110" y="4272202"/>
                        <a:ext cx="387350" cy="268287"/>
                      </a:xfrm>
                      <a:prstGeom prst="rect">
                        <a:avLst/>
                      </a:prstGeom>
                    </p:spPr>
                  </p:pic>
                </p:oleObj>
              </mc:Fallback>
            </mc:AlternateContent>
          </a:graphicData>
        </a:graphic>
      </p:graphicFrame>
      <p:graphicFrame>
        <p:nvGraphicFramePr>
          <p:cNvPr id="92" name="Object 91"/>
          <p:cNvGraphicFramePr>
            <a:graphicFrameLocks noChangeAspect="1"/>
          </p:cNvGraphicFramePr>
          <p:nvPr/>
        </p:nvGraphicFramePr>
        <p:xfrm>
          <a:off x="6323902" y="3933825"/>
          <a:ext cx="160424" cy="225091"/>
        </p:xfrm>
        <a:graphic>
          <a:graphicData uri="http://schemas.openxmlformats.org/presentationml/2006/ole">
            <mc:AlternateContent xmlns:mc="http://schemas.openxmlformats.org/markup-compatibility/2006">
              <mc:Choice xmlns:v="urn:schemas-microsoft-com:vml" Requires="v">
                <p:oleObj spid="_x0000_s11503" name="Equation" r:id="rId35" imgW="127000" imgH="177800" progId="Equation.DSMT4">
                  <p:embed/>
                </p:oleObj>
              </mc:Choice>
              <mc:Fallback>
                <p:oleObj name="Equation" r:id="rId35" imgW="127000" imgH="177800" progId="Equation.DSMT4">
                  <p:embed/>
                  <p:pic>
                    <p:nvPicPr>
                      <p:cNvPr id="92" name="Object 91"/>
                      <p:cNvPicPr/>
                      <p:nvPr/>
                    </p:nvPicPr>
                    <p:blipFill>
                      <a:blip r:embed="rId36"/>
                      <a:stretch>
                        <a:fillRect/>
                      </a:stretch>
                    </p:blipFill>
                    <p:spPr>
                      <a:xfrm>
                        <a:off x="6323902" y="3933825"/>
                        <a:ext cx="160424" cy="225091"/>
                      </a:xfrm>
                      <a:prstGeom prst="rect">
                        <a:avLst/>
                      </a:prstGeom>
                    </p:spPr>
                  </p:pic>
                </p:oleObj>
              </mc:Fallback>
            </mc:AlternateContent>
          </a:graphicData>
        </a:graphic>
      </p:graphicFrame>
      <p:sp>
        <p:nvSpPr>
          <p:cNvPr id="8" name="Freeform 7"/>
          <p:cNvSpPr/>
          <p:nvPr/>
        </p:nvSpPr>
        <p:spPr>
          <a:xfrm>
            <a:off x="6353175" y="3933825"/>
            <a:ext cx="127000" cy="43457"/>
          </a:xfrm>
          <a:custGeom>
            <a:avLst/>
            <a:gdLst>
              <a:gd name="connsiteX0" fmla="*/ 0 w 127000"/>
              <a:gd name="connsiteY0" fmla="*/ 0 h 43457"/>
              <a:gd name="connsiteX1" fmla="*/ 73025 w 127000"/>
              <a:gd name="connsiteY1" fmla="*/ 41275 h 43457"/>
              <a:gd name="connsiteX2" fmla="*/ 127000 w 127000"/>
              <a:gd name="connsiteY2" fmla="*/ 38100 h 43457"/>
            </a:gdLst>
            <a:ahLst/>
            <a:cxnLst>
              <a:cxn ang="0">
                <a:pos x="connsiteX0" y="connsiteY0"/>
              </a:cxn>
              <a:cxn ang="0">
                <a:pos x="connsiteX1" y="connsiteY1"/>
              </a:cxn>
              <a:cxn ang="0">
                <a:pos x="connsiteX2" y="connsiteY2"/>
              </a:cxn>
            </a:cxnLst>
            <a:rect l="l" t="t" r="r" b="b"/>
            <a:pathLst>
              <a:path w="127000" h="43457">
                <a:moveTo>
                  <a:pt x="0" y="0"/>
                </a:moveTo>
                <a:cubicBezTo>
                  <a:pt x="25929" y="17462"/>
                  <a:pt x="51858" y="34925"/>
                  <a:pt x="73025" y="41275"/>
                </a:cubicBezTo>
                <a:cubicBezTo>
                  <a:pt x="94192" y="47625"/>
                  <a:pt x="127000" y="38100"/>
                  <a:pt x="127000" y="381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3" name="Straight Arrow Connector 92"/>
          <p:cNvCxnSpPr/>
          <p:nvPr/>
        </p:nvCxnSpPr>
        <p:spPr>
          <a:xfrm rot="10800000" flipH="1">
            <a:off x="6733217" y="3006403"/>
            <a:ext cx="380486" cy="5024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7247932" y="3193026"/>
            <a:ext cx="357671" cy="33022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96" name="Object 95"/>
          <p:cNvGraphicFramePr>
            <a:graphicFrameLocks noChangeAspect="1"/>
          </p:cNvGraphicFramePr>
          <p:nvPr/>
        </p:nvGraphicFramePr>
        <p:xfrm>
          <a:off x="7605603" y="3052032"/>
          <a:ext cx="139924" cy="169439"/>
        </p:xfrm>
        <a:graphic>
          <a:graphicData uri="http://schemas.openxmlformats.org/presentationml/2006/ole">
            <mc:AlternateContent xmlns:mc="http://schemas.openxmlformats.org/markup-compatibility/2006">
              <mc:Choice xmlns:v="urn:schemas-microsoft-com:vml" Requires="v">
                <p:oleObj spid="_x0000_s11504" name="Equation" r:id="rId37" imgW="127000" imgH="152400" progId="Equation.DSMT4">
                  <p:embed/>
                </p:oleObj>
              </mc:Choice>
              <mc:Fallback>
                <p:oleObj name="Equation" r:id="rId37" imgW="127000" imgH="152400" progId="Equation.DSMT4">
                  <p:embed/>
                  <p:pic>
                    <p:nvPicPr>
                      <p:cNvPr id="96" name="Object 95"/>
                      <p:cNvPicPr/>
                      <p:nvPr/>
                    </p:nvPicPr>
                    <p:blipFill>
                      <a:blip r:embed="rId38"/>
                      <a:stretch>
                        <a:fillRect/>
                      </a:stretch>
                    </p:blipFill>
                    <p:spPr>
                      <a:xfrm>
                        <a:off x="7605603" y="3052032"/>
                        <a:ext cx="139924" cy="169439"/>
                      </a:xfrm>
                      <a:prstGeom prst="rect">
                        <a:avLst/>
                      </a:prstGeom>
                    </p:spPr>
                  </p:pic>
                </p:oleObj>
              </mc:Fallback>
            </mc:AlternateContent>
          </a:graphicData>
        </a:graphic>
      </p:graphicFrame>
    </p:spTree>
    <p:extLst>
      <p:ext uri="{BB962C8B-B14F-4D97-AF65-F5344CB8AC3E}">
        <p14:creationId xmlns:p14="http://schemas.microsoft.com/office/powerpoint/2010/main" val="29236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par>
                                <p:cTn id="14" presetID="9" presetClass="entr" presetSubtype="0"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dissolve">
                                      <p:cBhvr>
                                        <p:cTn id="16" dur="500"/>
                                        <p:tgtEl>
                                          <p:spTgt spid="88"/>
                                        </p:tgtEl>
                                      </p:cBhvr>
                                    </p:animEffect>
                                  </p:childTnLst>
                                </p:cTn>
                              </p:par>
                              <p:par>
                                <p:cTn id="17" presetID="9"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dissolve">
                                      <p:cBhvr>
                                        <p:cTn id="19" dur="500"/>
                                        <p:tgtEl>
                                          <p:spTgt spid="76"/>
                                        </p:tgtEl>
                                      </p:cBhvr>
                                    </p:animEffect>
                                  </p:childTnLst>
                                </p:cTn>
                              </p:par>
                              <p:par>
                                <p:cTn id="20" presetID="9"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dissolve">
                                      <p:cBhvr>
                                        <p:cTn id="22" dur="500"/>
                                        <p:tgtEl>
                                          <p:spTgt spid="7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dissolve">
                                      <p:cBhvr>
                                        <p:cTn id="25" dur="500"/>
                                        <p:tgtEl>
                                          <p:spTgt spid="81"/>
                                        </p:tgtEl>
                                      </p:cBhvr>
                                    </p:animEffect>
                                  </p:childTnLst>
                                </p:cTn>
                              </p:par>
                              <p:par>
                                <p:cTn id="26" presetID="9" presetClass="entr" presetSubtype="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dissolve">
                                      <p:cBhvr>
                                        <p:cTn id="28" dur="500"/>
                                        <p:tgtEl>
                                          <p:spTgt spid="75"/>
                                        </p:tgtEl>
                                      </p:cBhvr>
                                    </p:animEffect>
                                  </p:childTnLst>
                                </p:cTn>
                              </p:par>
                              <p:par>
                                <p:cTn id="29" presetID="9"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dissolve">
                                      <p:cBhvr>
                                        <p:cTn id="36" dur="500"/>
                                        <p:tgtEl>
                                          <p:spTgt spid="39"/>
                                        </p:tgtEl>
                                      </p:cBhvr>
                                    </p:animEffect>
                                  </p:childTnLst>
                                </p:cTn>
                              </p:par>
                              <p:par>
                                <p:cTn id="37" presetID="9"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dissolve">
                                      <p:cBhvr>
                                        <p:cTn id="39" dur="500"/>
                                        <p:tgtEl>
                                          <p:spTgt spid="80"/>
                                        </p:tgtEl>
                                      </p:cBhvr>
                                    </p:animEffect>
                                  </p:childTnLst>
                                </p:cTn>
                              </p:par>
                              <p:par>
                                <p:cTn id="40" presetID="9"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dissolve">
                                      <p:cBhvr>
                                        <p:cTn id="42" dur="500"/>
                                        <p:tgtEl>
                                          <p:spTgt spid="79"/>
                                        </p:tgtEl>
                                      </p:cBhvr>
                                    </p:animEffect>
                                  </p:childTnLst>
                                </p:cTn>
                              </p:par>
                              <p:par>
                                <p:cTn id="43" presetID="9" presetClass="entr" presetSubtype="0"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dissolve">
                                      <p:cBhvr>
                                        <p:cTn id="45" dur="500"/>
                                        <p:tgtEl>
                                          <p:spTgt spid="8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dissolve">
                                      <p:cBhvr>
                                        <p:cTn id="48" dur="500"/>
                                        <p:tgtEl>
                                          <p:spTgt spid="7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tgtEl>
                                          <p:spTgt spid="13"/>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dissolve">
                                      <p:cBhvr>
                                        <p:cTn id="54" dur="500"/>
                                        <p:tgtEl>
                                          <p:spTgt spid="84"/>
                                        </p:tgtEl>
                                      </p:cBhvr>
                                    </p:animEffect>
                                  </p:childTnLst>
                                </p:cTn>
                              </p:par>
                              <p:par>
                                <p:cTn id="55" presetID="9"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dissolve">
                                      <p:cBhvr>
                                        <p:cTn id="57" dur="500"/>
                                        <p:tgtEl>
                                          <p:spTgt spid="8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dissolve">
                                      <p:cBhvr>
                                        <p:cTn id="62" dur="500"/>
                                        <p:tgtEl>
                                          <p:spTgt spid="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par>
                                <p:cTn id="66" presetID="9"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dissolve">
                                      <p:cBhvr>
                                        <p:cTn id="68" dur="500"/>
                                        <p:tgtEl>
                                          <p:spTgt spid="60"/>
                                        </p:tgtEl>
                                      </p:cBhvr>
                                    </p:animEffect>
                                  </p:childTnLst>
                                </p:cTn>
                              </p:par>
                              <p:par>
                                <p:cTn id="69" presetID="9"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dissolve">
                                      <p:cBhvr>
                                        <p:cTn id="71" dur="500"/>
                                        <p:tgtEl>
                                          <p:spTgt spid="56"/>
                                        </p:tgtEl>
                                      </p:cBhvr>
                                    </p:animEffect>
                                  </p:childTnLst>
                                </p:cTn>
                              </p:par>
                              <p:par>
                                <p:cTn id="72" presetID="9"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dissolve">
                                      <p:cBhvr>
                                        <p:cTn id="74" dur="500"/>
                                        <p:tgtEl>
                                          <p:spTgt spid="55"/>
                                        </p:tgtEl>
                                      </p:cBhvr>
                                    </p:animEffect>
                                  </p:childTnLst>
                                </p:cTn>
                              </p:par>
                              <p:par>
                                <p:cTn id="75" presetID="9" presetClass="entr" presetSubtype="0"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dissolve">
                                      <p:cBhvr>
                                        <p:cTn id="77" dur="500"/>
                                        <p:tgtEl>
                                          <p:spTgt spid="83"/>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dissolve">
                                      <p:cBhvr>
                                        <p:cTn id="80" dur="500"/>
                                        <p:tgtEl>
                                          <p:spTgt spid="82"/>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dissolve">
                                      <p:cBhvr>
                                        <p:cTn id="85" dur="500"/>
                                        <p:tgtEl>
                                          <p:spTgt spid="8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dissolve">
                                      <p:cBhvr>
                                        <p:cTn id="90" dur="500"/>
                                        <p:tgtEl>
                                          <p:spTgt spid="59"/>
                                        </p:tgtEl>
                                      </p:cBhvr>
                                    </p:animEffect>
                                  </p:childTnLst>
                                </p:cTn>
                              </p:par>
                              <p:par>
                                <p:cTn id="91" presetID="9" presetClass="entr" presetSubtype="0" fill="hold" nodeType="withEffect">
                                  <p:stCondLst>
                                    <p:cond delay="0"/>
                                  </p:stCondLst>
                                  <p:childTnLst>
                                    <p:set>
                                      <p:cBhvr>
                                        <p:cTn id="92" dur="1" fill="hold">
                                          <p:stCondLst>
                                            <p:cond delay="0"/>
                                          </p:stCondLst>
                                        </p:cTn>
                                        <p:tgtEl>
                                          <p:spTgt spid="92"/>
                                        </p:tgtEl>
                                        <p:attrNameLst>
                                          <p:attrName>style.visibility</p:attrName>
                                        </p:attrNameLst>
                                      </p:cBhvr>
                                      <p:to>
                                        <p:strVal val="visible"/>
                                      </p:to>
                                    </p:set>
                                    <p:animEffect transition="in" filter="dissolve">
                                      <p:cBhvr>
                                        <p:cTn id="93" dur="500"/>
                                        <p:tgtEl>
                                          <p:spTgt spid="92"/>
                                        </p:tgtEl>
                                      </p:cBhvr>
                                    </p:animEffect>
                                  </p:childTnLst>
                                </p:cTn>
                              </p:par>
                              <p:par>
                                <p:cTn id="94" presetID="9" presetClass="entr" presetSubtype="0" fill="hold" nodeType="with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dissolve">
                                      <p:cBhvr>
                                        <p:cTn id="96" dur="500"/>
                                        <p:tgtEl>
                                          <p:spTgt spid="91"/>
                                        </p:tgtEl>
                                      </p:cBhvr>
                                    </p:animEffect>
                                  </p:childTnLst>
                                </p:cTn>
                              </p:par>
                              <p:par>
                                <p:cTn id="97" presetID="9" presetClass="entr" presetSubtype="0" fill="hold" nodeType="with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dissolve">
                                      <p:cBhvr>
                                        <p:cTn id="99" dur="500"/>
                                        <p:tgtEl>
                                          <p:spTgt spid="66"/>
                                        </p:tgtEl>
                                      </p:cBhvr>
                                    </p:animEffect>
                                  </p:childTnLst>
                                </p:cTn>
                              </p:par>
                              <p:par>
                                <p:cTn id="100" presetID="9" presetClass="entr" presetSubtype="0" fill="hold"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dissolve">
                                      <p:cBhvr>
                                        <p:cTn id="102" dur="500"/>
                                        <p:tgtEl>
                                          <p:spTgt spid="69"/>
                                        </p:tgtEl>
                                      </p:cBhvr>
                                    </p:animEffect>
                                  </p:childTnLst>
                                </p:cTn>
                              </p:par>
                              <p:par>
                                <p:cTn id="103" presetID="9" presetClass="entr" presetSubtype="0" fill="hold" nodeType="withEffect">
                                  <p:stCondLst>
                                    <p:cond delay="0"/>
                                  </p:stCondLst>
                                  <p:childTnLst>
                                    <p:set>
                                      <p:cBhvr>
                                        <p:cTn id="104" dur="1" fill="hold">
                                          <p:stCondLst>
                                            <p:cond delay="0"/>
                                          </p:stCondLst>
                                        </p:cTn>
                                        <p:tgtEl>
                                          <p:spTgt spid="67"/>
                                        </p:tgtEl>
                                        <p:attrNameLst>
                                          <p:attrName>style.visibility</p:attrName>
                                        </p:attrNameLst>
                                      </p:cBhvr>
                                      <p:to>
                                        <p:strVal val="visible"/>
                                      </p:to>
                                    </p:set>
                                    <p:animEffect transition="in" filter="dissolve">
                                      <p:cBhvr>
                                        <p:cTn id="105" dur="500"/>
                                        <p:tgtEl>
                                          <p:spTgt spid="67"/>
                                        </p:tgtEl>
                                      </p:cBhvr>
                                    </p:animEffect>
                                  </p:childTnLst>
                                </p:cTn>
                              </p:par>
                              <p:par>
                                <p:cTn id="106" presetID="9" presetClass="entr" presetSubtype="0" fill="hold" nodeType="withEffect">
                                  <p:stCondLst>
                                    <p:cond delay="0"/>
                                  </p:stCondLst>
                                  <p:childTnLst>
                                    <p:set>
                                      <p:cBhvr>
                                        <p:cTn id="107" dur="1" fill="hold">
                                          <p:stCondLst>
                                            <p:cond delay="0"/>
                                          </p:stCondLst>
                                        </p:cTn>
                                        <p:tgtEl>
                                          <p:spTgt spid="93"/>
                                        </p:tgtEl>
                                        <p:attrNameLst>
                                          <p:attrName>style.visibility</p:attrName>
                                        </p:attrNameLst>
                                      </p:cBhvr>
                                      <p:to>
                                        <p:strVal val="visible"/>
                                      </p:to>
                                    </p:set>
                                    <p:animEffect transition="in" filter="dissolve">
                                      <p:cBhvr>
                                        <p:cTn id="108" dur="500"/>
                                        <p:tgtEl>
                                          <p:spTgt spid="93"/>
                                        </p:tgtEl>
                                      </p:cBhvr>
                                    </p:animEffect>
                                  </p:childTnLst>
                                </p:cTn>
                              </p:par>
                              <p:par>
                                <p:cTn id="109" presetID="9" presetClass="entr" presetSubtype="0" fill="hold" nodeType="withEffect">
                                  <p:stCondLst>
                                    <p:cond delay="0"/>
                                  </p:stCondLst>
                                  <p:childTnLst>
                                    <p:set>
                                      <p:cBhvr>
                                        <p:cTn id="110" dur="1" fill="hold">
                                          <p:stCondLst>
                                            <p:cond delay="0"/>
                                          </p:stCondLst>
                                        </p:cTn>
                                        <p:tgtEl>
                                          <p:spTgt spid="89"/>
                                        </p:tgtEl>
                                        <p:attrNameLst>
                                          <p:attrName>style.visibility</p:attrName>
                                        </p:attrNameLst>
                                      </p:cBhvr>
                                      <p:to>
                                        <p:strVal val="visible"/>
                                      </p:to>
                                    </p:set>
                                    <p:animEffect transition="in" filter="dissolve">
                                      <p:cBhvr>
                                        <p:cTn id="111" dur="500"/>
                                        <p:tgtEl>
                                          <p:spTgt spid="89"/>
                                        </p:tgtEl>
                                      </p:cBhvr>
                                    </p:animEffect>
                                  </p:childTnLst>
                                </p:cTn>
                              </p:par>
                              <p:par>
                                <p:cTn id="112" presetID="9" presetClass="entr" presetSubtype="0" fill="hold" nodeType="withEffect">
                                  <p:stCondLst>
                                    <p:cond delay="0"/>
                                  </p:stCondLst>
                                  <p:childTnLst>
                                    <p:set>
                                      <p:cBhvr>
                                        <p:cTn id="113" dur="1" fill="hold">
                                          <p:stCondLst>
                                            <p:cond delay="0"/>
                                          </p:stCondLst>
                                        </p:cTn>
                                        <p:tgtEl>
                                          <p:spTgt spid="96"/>
                                        </p:tgtEl>
                                        <p:attrNameLst>
                                          <p:attrName>style.visibility</p:attrName>
                                        </p:attrNameLst>
                                      </p:cBhvr>
                                      <p:to>
                                        <p:strVal val="visible"/>
                                      </p:to>
                                    </p:set>
                                    <p:animEffect transition="in" filter="dissolve">
                                      <p:cBhvr>
                                        <p:cTn id="114" dur="500"/>
                                        <p:tgtEl>
                                          <p:spTgt spid="96"/>
                                        </p:tgtEl>
                                      </p:cBhvr>
                                    </p:animEffect>
                                  </p:childTnLst>
                                </p:cTn>
                              </p:par>
                              <p:par>
                                <p:cTn id="115" presetID="9" presetClass="entr" presetSubtype="0"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dissolve">
                                      <p:cBhvr>
                                        <p:cTn id="117" dur="500"/>
                                        <p:tgtEl>
                                          <p:spTgt spid="95"/>
                                        </p:tgtEl>
                                      </p:cBhvr>
                                    </p:animEffect>
                                  </p:childTnLst>
                                </p:cTn>
                              </p:par>
                              <p:par>
                                <p:cTn id="118" presetID="9" presetClass="entr" presetSubtype="0" fill="hold" nodeType="withEffect">
                                  <p:stCondLst>
                                    <p:cond delay="0"/>
                                  </p:stCondLst>
                                  <p:childTnLst>
                                    <p:set>
                                      <p:cBhvr>
                                        <p:cTn id="119" dur="1" fill="hold">
                                          <p:stCondLst>
                                            <p:cond delay="0"/>
                                          </p:stCondLst>
                                        </p:cTn>
                                        <p:tgtEl>
                                          <p:spTgt spid="90"/>
                                        </p:tgtEl>
                                        <p:attrNameLst>
                                          <p:attrName>style.visibility</p:attrName>
                                        </p:attrNameLst>
                                      </p:cBhvr>
                                      <p:to>
                                        <p:strVal val="visible"/>
                                      </p:to>
                                    </p:set>
                                    <p:animEffect transition="in" filter="dissolve">
                                      <p:cBhvr>
                                        <p:cTn id="12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78" grpId="0"/>
      <p:bldP spid="81" grpId="0"/>
      <p:bldP spid="82" grpId="0"/>
      <p:bldP spid="84" grpId="0"/>
      <p:bldP spid="86" grpId="0"/>
      <p:bldP spid="10" grpId="0" animBg="1"/>
      <p:bldP spid="11" grpId="0" animBg="1"/>
      <p:bldP spid="13" grpId="0" animBg="1"/>
      <p:bldP spid="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79" y="326957"/>
            <a:ext cx="8701721" cy="830997"/>
          </a:xfrm>
          <a:prstGeom prst="rect">
            <a:avLst/>
          </a:prstGeom>
          <a:noFill/>
        </p:spPr>
        <p:txBody>
          <a:bodyPr wrap="square" rtlCol="0">
            <a:spAutoFit/>
          </a:bodyPr>
          <a:lstStyle/>
          <a:p>
            <a:r>
              <a:rPr lang="en-US" sz="2800" dirty="0">
                <a:solidFill>
                  <a:srgbClr val="FF0000"/>
                </a:solidFill>
                <a:latin typeface="Apple Chancery"/>
                <a:cs typeface="Apple Chancery"/>
              </a:rPr>
              <a:t>There is the problem from hell </a:t>
            </a:r>
            <a:r>
              <a:rPr lang="en-US" sz="2000" dirty="0">
                <a:solidFill>
                  <a:srgbClr val="000000"/>
                </a:solidFill>
                <a:latin typeface="Times New Roman"/>
                <a:cs typeface="Times New Roman"/>
              </a:rPr>
              <a:t>with the </a:t>
            </a:r>
            <a:r>
              <a:rPr lang="en-US" sz="2000" dirty="0">
                <a:solidFill>
                  <a:srgbClr val="0000FF"/>
                </a:solidFill>
                <a:latin typeface="Times New Roman"/>
                <a:cs typeface="Times New Roman"/>
              </a:rPr>
              <a:t>first mass </a:t>
            </a:r>
            <a:r>
              <a:rPr lang="en-US" sz="2000" dirty="0">
                <a:solidFill>
                  <a:srgbClr val="000000"/>
                </a:solidFill>
                <a:latin typeface="Times New Roman"/>
                <a:cs typeface="Times New Roman"/>
              </a:rPr>
              <a:t>running into a </a:t>
            </a:r>
            <a:r>
              <a:rPr lang="en-US" sz="2000" dirty="0">
                <a:solidFill>
                  <a:srgbClr val="0000FF"/>
                </a:solidFill>
                <a:latin typeface="Times New Roman"/>
                <a:cs typeface="Times New Roman"/>
              </a:rPr>
              <a:t>second mass </a:t>
            </a:r>
            <a:r>
              <a:rPr lang="en-US" sz="2000" dirty="0">
                <a:solidFill>
                  <a:srgbClr val="000000"/>
                </a:solidFill>
                <a:latin typeface="Times New Roman"/>
                <a:cs typeface="Times New Roman"/>
              </a:rPr>
              <a:t>in a perfectly inelastic collision.  </a:t>
            </a:r>
            <a:endParaRPr lang="en-US" sz="24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43.)</a:t>
            </a:r>
          </a:p>
        </p:txBody>
      </p:sp>
      <p:graphicFrame>
        <p:nvGraphicFramePr>
          <p:cNvPr id="45" name="Object 44"/>
          <p:cNvGraphicFramePr>
            <a:graphicFrameLocks noChangeAspect="1"/>
          </p:cNvGraphicFramePr>
          <p:nvPr/>
        </p:nvGraphicFramePr>
        <p:xfrm>
          <a:off x="76200" y="3298825"/>
          <a:ext cx="977900" cy="327025"/>
        </p:xfrm>
        <a:graphic>
          <a:graphicData uri="http://schemas.openxmlformats.org/presentationml/2006/ole">
            <mc:AlternateContent xmlns:mc="http://schemas.openxmlformats.org/markup-compatibility/2006">
              <mc:Choice xmlns:v="urn:schemas-microsoft-com:vml" Requires="v">
                <p:oleObj spid="_x0000_s12432" name="Equation" r:id="rId3" imgW="609600" imgH="203200" progId="Equation.DSMT4">
                  <p:embed/>
                </p:oleObj>
              </mc:Choice>
              <mc:Fallback>
                <p:oleObj name="Equation" r:id="rId3" imgW="609600" imgH="203200" progId="Equation.DSMT4">
                  <p:embed/>
                  <p:pic>
                    <p:nvPicPr>
                      <p:cNvPr id="45" name="Object 44"/>
                      <p:cNvPicPr/>
                      <p:nvPr/>
                    </p:nvPicPr>
                    <p:blipFill>
                      <a:blip r:embed="rId4"/>
                      <a:stretch>
                        <a:fillRect/>
                      </a:stretch>
                    </p:blipFill>
                    <p:spPr>
                      <a:xfrm>
                        <a:off x="76200" y="3298825"/>
                        <a:ext cx="977900" cy="327025"/>
                      </a:xfrm>
                      <a:prstGeom prst="rect">
                        <a:avLst/>
                      </a:prstGeom>
                    </p:spPr>
                  </p:pic>
                </p:oleObj>
              </mc:Fallback>
            </mc:AlternateContent>
          </a:graphicData>
        </a:graphic>
      </p:graphicFrame>
      <p:sp>
        <p:nvSpPr>
          <p:cNvPr id="47" name="Rectangle 46"/>
          <p:cNvSpPr/>
          <p:nvPr/>
        </p:nvSpPr>
        <p:spPr>
          <a:xfrm>
            <a:off x="482600" y="5519930"/>
            <a:ext cx="8547100" cy="127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250058" y="3636348"/>
            <a:ext cx="119913" cy="124409"/>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982838" y="3698553"/>
            <a:ext cx="2361" cy="1793354"/>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240224" y="1953657"/>
            <a:ext cx="3552766" cy="3552766"/>
          </a:xfrm>
          <a:prstGeom prst="arc">
            <a:avLst>
              <a:gd name="adj1" fmla="val 5441629"/>
              <a:gd name="adj2" fmla="val 1082401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p:cNvCxnSpPr/>
          <p:nvPr/>
        </p:nvCxnSpPr>
        <p:spPr>
          <a:xfrm flipH="1">
            <a:off x="482600" y="3698553"/>
            <a:ext cx="1500238"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Donut 6"/>
          <p:cNvSpPr/>
          <p:nvPr/>
        </p:nvSpPr>
        <p:spPr>
          <a:xfrm>
            <a:off x="4174067" y="4203702"/>
            <a:ext cx="1320799" cy="1320799"/>
          </a:xfrm>
          <a:prstGeom prst="donut">
            <a:avLst>
              <a:gd name="adj" fmla="val 3571"/>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eeform 8"/>
          <p:cNvSpPr/>
          <p:nvPr/>
        </p:nvSpPr>
        <p:spPr>
          <a:xfrm>
            <a:off x="1985433" y="5490633"/>
            <a:ext cx="2434167" cy="33867"/>
          </a:xfrm>
          <a:custGeom>
            <a:avLst/>
            <a:gdLst>
              <a:gd name="connsiteX0" fmla="*/ 0 w 2434167"/>
              <a:gd name="connsiteY0" fmla="*/ 33867 h 33867"/>
              <a:gd name="connsiteX1" fmla="*/ 21167 w 2434167"/>
              <a:gd name="connsiteY1" fmla="*/ 25400 h 33867"/>
              <a:gd name="connsiteX2" fmla="*/ 33867 w 2434167"/>
              <a:gd name="connsiteY2" fmla="*/ 21167 h 33867"/>
              <a:gd name="connsiteX3" fmla="*/ 101600 w 2434167"/>
              <a:gd name="connsiteY3" fmla="*/ 25400 h 33867"/>
              <a:gd name="connsiteX4" fmla="*/ 156634 w 2434167"/>
              <a:gd name="connsiteY4" fmla="*/ 21167 h 33867"/>
              <a:gd name="connsiteX5" fmla="*/ 169334 w 2434167"/>
              <a:gd name="connsiteY5" fmla="*/ 16934 h 33867"/>
              <a:gd name="connsiteX6" fmla="*/ 182034 w 2434167"/>
              <a:gd name="connsiteY6" fmla="*/ 21167 h 33867"/>
              <a:gd name="connsiteX7" fmla="*/ 224367 w 2434167"/>
              <a:gd name="connsiteY7" fmla="*/ 25400 h 33867"/>
              <a:gd name="connsiteX8" fmla="*/ 292100 w 2434167"/>
              <a:gd name="connsiteY8" fmla="*/ 21167 h 33867"/>
              <a:gd name="connsiteX9" fmla="*/ 304800 w 2434167"/>
              <a:gd name="connsiteY9" fmla="*/ 16934 h 33867"/>
              <a:gd name="connsiteX10" fmla="*/ 351367 w 2434167"/>
              <a:gd name="connsiteY10" fmla="*/ 21167 h 33867"/>
              <a:gd name="connsiteX11" fmla="*/ 397934 w 2434167"/>
              <a:gd name="connsiteY11" fmla="*/ 16934 h 33867"/>
              <a:gd name="connsiteX12" fmla="*/ 427567 w 2434167"/>
              <a:gd name="connsiteY12" fmla="*/ 12700 h 33867"/>
              <a:gd name="connsiteX13" fmla="*/ 499534 w 2434167"/>
              <a:gd name="connsiteY13" fmla="*/ 16934 h 33867"/>
              <a:gd name="connsiteX14" fmla="*/ 567267 w 2434167"/>
              <a:gd name="connsiteY14" fmla="*/ 12700 h 33867"/>
              <a:gd name="connsiteX15" fmla="*/ 584200 w 2434167"/>
              <a:gd name="connsiteY15" fmla="*/ 16934 h 33867"/>
              <a:gd name="connsiteX16" fmla="*/ 651934 w 2434167"/>
              <a:gd name="connsiteY16" fmla="*/ 21167 h 33867"/>
              <a:gd name="connsiteX17" fmla="*/ 728134 w 2434167"/>
              <a:gd name="connsiteY17" fmla="*/ 21167 h 33867"/>
              <a:gd name="connsiteX18" fmla="*/ 753534 w 2434167"/>
              <a:gd name="connsiteY18" fmla="*/ 12700 h 33867"/>
              <a:gd name="connsiteX19" fmla="*/ 766234 w 2434167"/>
              <a:gd name="connsiteY19" fmla="*/ 8467 h 33867"/>
              <a:gd name="connsiteX20" fmla="*/ 795867 w 2434167"/>
              <a:gd name="connsiteY20" fmla="*/ 12700 h 33867"/>
              <a:gd name="connsiteX21" fmla="*/ 838200 w 2434167"/>
              <a:gd name="connsiteY21" fmla="*/ 21167 h 33867"/>
              <a:gd name="connsiteX22" fmla="*/ 1066800 w 2434167"/>
              <a:gd name="connsiteY22" fmla="*/ 21167 h 33867"/>
              <a:gd name="connsiteX23" fmla="*/ 1079500 w 2434167"/>
              <a:gd name="connsiteY23" fmla="*/ 25400 h 33867"/>
              <a:gd name="connsiteX24" fmla="*/ 1104900 w 2434167"/>
              <a:gd name="connsiteY24" fmla="*/ 16934 h 33867"/>
              <a:gd name="connsiteX25" fmla="*/ 1117600 w 2434167"/>
              <a:gd name="connsiteY25" fmla="*/ 12700 h 33867"/>
              <a:gd name="connsiteX26" fmla="*/ 1172634 w 2434167"/>
              <a:gd name="connsiteY26" fmla="*/ 16934 h 33867"/>
              <a:gd name="connsiteX27" fmla="*/ 1185334 w 2434167"/>
              <a:gd name="connsiteY27" fmla="*/ 21167 h 33867"/>
              <a:gd name="connsiteX28" fmla="*/ 1291167 w 2434167"/>
              <a:gd name="connsiteY28" fmla="*/ 16934 h 33867"/>
              <a:gd name="connsiteX29" fmla="*/ 1329267 w 2434167"/>
              <a:gd name="connsiteY29" fmla="*/ 4234 h 33867"/>
              <a:gd name="connsiteX30" fmla="*/ 1341967 w 2434167"/>
              <a:gd name="connsiteY30" fmla="*/ 0 h 33867"/>
              <a:gd name="connsiteX31" fmla="*/ 1354667 w 2434167"/>
              <a:gd name="connsiteY31" fmla="*/ 8467 h 33867"/>
              <a:gd name="connsiteX32" fmla="*/ 1426634 w 2434167"/>
              <a:gd name="connsiteY32" fmla="*/ 8467 h 33867"/>
              <a:gd name="connsiteX33" fmla="*/ 1519767 w 2434167"/>
              <a:gd name="connsiteY33" fmla="*/ 12700 h 33867"/>
              <a:gd name="connsiteX34" fmla="*/ 1579034 w 2434167"/>
              <a:gd name="connsiteY34" fmla="*/ 16934 h 33867"/>
              <a:gd name="connsiteX35" fmla="*/ 1608667 w 2434167"/>
              <a:gd name="connsiteY35" fmla="*/ 25400 h 33867"/>
              <a:gd name="connsiteX36" fmla="*/ 1651000 w 2434167"/>
              <a:gd name="connsiteY36" fmla="*/ 21167 h 33867"/>
              <a:gd name="connsiteX37" fmla="*/ 1676400 w 2434167"/>
              <a:gd name="connsiteY37" fmla="*/ 12700 h 33867"/>
              <a:gd name="connsiteX38" fmla="*/ 1714500 w 2434167"/>
              <a:gd name="connsiteY38" fmla="*/ 4234 h 33867"/>
              <a:gd name="connsiteX39" fmla="*/ 1824567 w 2434167"/>
              <a:gd name="connsiteY39" fmla="*/ 12700 h 33867"/>
              <a:gd name="connsiteX40" fmla="*/ 1921934 w 2434167"/>
              <a:gd name="connsiteY40" fmla="*/ 16934 h 33867"/>
              <a:gd name="connsiteX41" fmla="*/ 1993900 w 2434167"/>
              <a:gd name="connsiteY41" fmla="*/ 12700 h 33867"/>
              <a:gd name="connsiteX42" fmla="*/ 2125134 w 2434167"/>
              <a:gd name="connsiteY42" fmla="*/ 8467 h 33867"/>
              <a:gd name="connsiteX43" fmla="*/ 2163234 w 2434167"/>
              <a:gd name="connsiteY43" fmla="*/ 4234 h 33867"/>
              <a:gd name="connsiteX44" fmla="*/ 2341034 w 2434167"/>
              <a:gd name="connsiteY44" fmla="*/ 12700 h 33867"/>
              <a:gd name="connsiteX45" fmla="*/ 2408767 w 2434167"/>
              <a:gd name="connsiteY45" fmla="*/ 16934 h 33867"/>
              <a:gd name="connsiteX46" fmla="*/ 2434167 w 2434167"/>
              <a:gd name="connsiteY46" fmla="*/ 1270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34167" h="33867">
                <a:moveTo>
                  <a:pt x="0" y="33867"/>
                </a:moveTo>
                <a:cubicBezTo>
                  <a:pt x="7056" y="31045"/>
                  <a:pt x="14052" y="28068"/>
                  <a:pt x="21167" y="25400"/>
                </a:cubicBezTo>
                <a:cubicBezTo>
                  <a:pt x="25345" y="23833"/>
                  <a:pt x="29405" y="21167"/>
                  <a:pt x="33867" y="21167"/>
                </a:cubicBezTo>
                <a:cubicBezTo>
                  <a:pt x="56489" y="21167"/>
                  <a:pt x="79022" y="23989"/>
                  <a:pt x="101600" y="25400"/>
                </a:cubicBezTo>
                <a:cubicBezTo>
                  <a:pt x="119945" y="23989"/>
                  <a:pt x="138377" y="23449"/>
                  <a:pt x="156634" y="21167"/>
                </a:cubicBezTo>
                <a:cubicBezTo>
                  <a:pt x="161062" y="20614"/>
                  <a:pt x="164872" y="16934"/>
                  <a:pt x="169334" y="16934"/>
                </a:cubicBezTo>
                <a:cubicBezTo>
                  <a:pt x="173796" y="16934"/>
                  <a:pt x="177624" y="20489"/>
                  <a:pt x="182034" y="21167"/>
                </a:cubicBezTo>
                <a:cubicBezTo>
                  <a:pt x="196050" y="23323"/>
                  <a:pt x="210256" y="23989"/>
                  <a:pt x="224367" y="25400"/>
                </a:cubicBezTo>
                <a:cubicBezTo>
                  <a:pt x="246945" y="23989"/>
                  <a:pt x="269603" y="23535"/>
                  <a:pt x="292100" y="21167"/>
                </a:cubicBezTo>
                <a:cubicBezTo>
                  <a:pt x="296538" y="20700"/>
                  <a:pt x="300338" y="16934"/>
                  <a:pt x="304800" y="16934"/>
                </a:cubicBezTo>
                <a:cubicBezTo>
                  <a:pt x="320386" y="16934"/>
                  <a:pt x="335845" y="19756"/>
                  <a:pt x="351367" y="21167"/>
                </a:cubicBezTo>
                <a:cubicBezTo>
                  <a:pt x="366889" y="19756"/>
                  <a:pt x="382443" y="18655"/>
                  <a:pt x="397934" y="16934"/>
                </a:cubicBezTo>
                <a:cubicBezTo>
                  <a:pt x="407851" y="15832"/>
                  <a:pt x="417589" y="12700"/>
                  <a:pt x="427567" y="12700"/>
                </a:cubicBezTo>
                <a:cubicBezTo>
                  <a:pt x="451597" y="12700"/>
                  <a:pt x="475545" y="15523"/>
                  <a:pt x="499534" y="16934"/>
                </a:cubicBezTo>
                <a:cubicBezTo>
                  <a:pt x="522112" y="15523"/>
                  <a:pt x="544645" y="12700"/>
                  <a:pt x="567267" y="12700"/>
                </a:cubicBezTo>
                <a:cubicBezTo>
                  <a:pt x="573085" y="12700"/>
                  <a:pt x="578411" y="16355"/>
                  <a:pt x="584200" y="16934"/>
                </a:cubicBezTo>
                <a:cubicBezTo>
                  <a:pt x="606710" y="19185"/>
                  <a:pt x="629356" y="19756"/>
                  <a:pt x="651934" y="21167"/>
                </a:cubicBezTo>
                <a:cubicBezTo>
                  <a:pt x="682472" y="31345"/>
                  <a:pt x="671055" y="29321"/>
                  <a:pt x="728134" y="21167"/>
                </a:cubicBezTo>
                <a:cubicBezTo>
                  <a:pt x="736969" y="19905"/>
                  <a:pt x="745067" y="15522"/>
                  <a:pt x="753534" y="12700"/>
                </a:cubicBezTo>
                <a:lnTo>
                  <a:pt x="766234" y="8467"/>
                </a:lnTo>
                <a:cubicBezTo>
                  <a:pt x="776112" y="9878"/>
                  <a:pt x="786041" y="10966"/>
                  <a:pt x="795867" y="12700"/>
                </a:cubicBezTo>
                <a:cubicBezTo>
                  <a:pt x="810039" y="15201"/>
                  <a:pt x="838200" y="21167"/>
                  <a:pt x="838200" y="21167"/>
                </a:cubicBezTo>
                <a:cubicBezTo>
                  <a:pt x="916039" y="19269"/>
                  <a:pt x="990345" y="11611"/>
                  <a:pt x="1066800" y="21167"/>
                </a:cubicBezTo>
                <a:cubicBezTo>
                  <a:pt x="1071228" y="21720"/>
                  <a:pt x="1075267" y="23989"/>
                  <a:pt x="1079500" y="25400"/>
                </a:cubicBezTo>
                <a:lnTo>
                  <a:pt x="1104900" y="16934"/>
                </a:lnTo>
                <a:lnTo>
                  <a:pt x="1117600" y="12700"/>
                </a:lnTo>
                <a:cubicBezTo>
                  <a:pt x="1135945" y="14111"/>
                  <a:pt x="1154377" y="14652"/>
                  <a:pt x="1172634" y="16934"/>
                </a:cubicBezTo>
                <a:cubicBezTo>
                  <a:pt x="1177062" y="17487"/>
                  <a:pt x="1180872" y="21167"/>
                  <a:pt x="1185334" y="21167"/>
                </a:cubicBezTo>
                <a:cubicBezTo>
                  <a:pt x="1220640" y="21167"/>
                  <a:pt x="1255889" y="18345"/>
                  <a:pt x="1291167" y="16934"/>
                </a:cubicBezTo>
                <a:lnTo>
                  <a:pt x="1329267" y="4234"/>
                </a:lnTo>
                <a:lnTo>
                  <a:pt x="1341967" y="0"/>
                </a:lnTo>
                <a:cubicBezTo>
                  <a:pt x="1346200" y="2822"/>
                  <a:pt x="1350116" y="6192"/>
                  <a:pt x="1354667" y="8467"/>
                </a:cubicBezTo>
                <a:cubicBezTo>
                  <a:pt x="1376971" y="19619"/>
                  <a:pt x="1403689" y="10106"/>
                  <a:pt x="1426634" y="8467"/>
                </a:cubicBezTo>
                <a:lnTo>
                  <a:pt x="1519767" y="12700"/>
                </a:lnTo>
                <a:cubicBezTo>
                  <a:pt x="1539543" y="13799"/>
                  <a:pt x="1559349" y="14747"/>
                  <a:pt x="1579034" y="16934"/>
                </a:cubicBezTo>
                <a:cubicBezTo>
                  <a:pt x="1587007" y="17820"/>
                  <a:pt x="1600640" y="22724"/>
                  <a:pt x="1608667" y="25400"/>
                </a:cubicBezTo>
                <a:cubicBezTo>
                  <a:pt x="1622778" y="23989"/>
                  <a:pt x="1637062" y="23780"/>
                  <a:pt x="1651000" y="21167"/>
                </a:cubicBezTo>
                <a:cubicBezTo>
                  <a:pt x="1659772" y="19522"/>
                  <a:pt x="1667649" y="14450"/>
                  <a:pt x="1676400" y="12700"/>
                </a:cubicBezTo>
                <a:cubicBezTo>
                  <a:pt x="1703272" y="7326"/>
                  <a:pt x="1690586" y="10212"/>
                  <a:pt x="1714500" y="4234"/>
                </a:cubicBezTo>
                <a:cubicBezTo>
                  <a:pt x="1768946" y="12011"/>
                  <a:pt x="1738923" y="8622"/>
                  <a:pt x="1824567" y="12700"/>
                </a:cubicBezTo>
                <a:lnTo>
                  <a:pt x="1921934" y="16934"/>
                </a:lnTo>
                <a:cubicBezTo>
                  <a:pt x="1957875" y="28913"/>
                  <a:pt x="1910948" y="15376"/>
                  <a:pt x="1993900" y="12700"/>
                </a:cubicBezTo>
                <a:lnTo>
                  <a:pt x="2125134" y="8467"/>
                </a:lnTo>
                <a:cubicBezTo>
                  <a:pt x="2137834" y="7056"/>
                  <a:pt x="2150458" y="3984"/>
                  <a:pt x="2163234" y="4234"/>
                </a:cubicBezTo>
                <a:cubicBezTo>
                  <a:pt x="2222556" y="5397"/>
                  <a:pt x="2341034" y="12700"/>
                  <a:pt x="2341034" y="12700"/>
                </a:cubicBezTo>
                <a:cubicBezTo>
                  <a:pt x="2379888" y="25652"/>
                  <a:pt x="2357554" y="22055"/>
                  <a:pt x="2408767" y="16934"/>
                </a:cubicBezTo>
                <a:cubicBezTo>
                  <a:pt x="2425483" y="11361"/>
                  <a:pt x="2417005" y="12700"/>
                  <a:pt x="2434167" y="127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1985433" y="5871628"/>
            <a:ext cx="243416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709332" y="5786967"/>
            <a:ext cx="1083657" cy="18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nvGraphicFramePr>
        <p:xfrm>
          <a:off x="2792941" y="5748597"/>
          <a:ext cx="876300" cy="246062"/>
        </p:xfrm>
        <a:graphic>
          <a:graphicData uri="http://schemas.openxmlformats.org/presentationml/2006/ole">
            <mc:AlternateContent xmlns:mc="http://schemas.openxmlformats.org/markup-compatibility/2006">
              <mc:Choice xmlns:v="urn:schemas-microsoft-com:vml" Requires="v">
                <p:oleObj spid="_x0000_s12433" name="Equation" r:id="rId5" imgW="546100" imgH="152400" progId="Equation.DSMT4">
                  <p:embed/>
                </p:oleObj>
              </mc:Choice>
              <mc:Fallback>
                <p:oleObj name="Equation" r:id="rId5" imgW="546100" imgH="152400" progId="Equation.DSMT4">
                  <p:embed/>
                  <p:pic>
                    <p:nvPicPr>
                      <p:cNvPr id="54" name="Object 53"/>
                      <p:cNvPicPr/>
                      <p:nvPr/>
                    </p:nvPicPr>
                    <p:blipFill>
                      <a:blip r:embed="rId6"/>
                      <a:stretch>
                        <a:fillRect/>
                      </a:stretch>
                    </p:blipFill>
                    <p:spPr>
                      <a:xfrm>
                        <a:off x="2792941" y="5748597"/>
                        <a:ext cx="876300" cy="246062"/>
                      </a:xfrm>
                      <a:prstGeom prst="rect">
                        <a:avLst/>
                      </a:prstGeom>
                    </p:spPr>
                  </p:pic>
                </p:oleObj>
              </mc:Fallback>
            </mc:AlternateContent>
          </a:graphicData>
        </a:graphic>
      </p:graphicFrame>
      <p:graphicFrame>
        <p:nvGraphicFramePr>
          <p:cNvPr id="69" name="Object 68"/>
          <p:cNvGraphicFramePr>
            <a:graphicFrameLocks noChangeAspect="1"/>
          </p:cNvGraphicFramePr>
          <p:nvPr/>
        </p:nvGraphicFramePr>
        <p:xfrm>
          <a:off x="2709332" y="5162020"/>
          <a:ext cx="733425" cy="328613"/>
        </p:xfrm>
        <a:graphic>
          <a:graphicData uri="http://schemas.openxmlformats.org/presentationml/2006/ole">
            <mc:AlternateContent xmlns:mc="http://schemas.openxmlformats.org/markup-compatibility/2006">
              <mc:Choice xmlns:v="urn:schemas-microsoft-com:vml" Requires="v">
                <p:oleObj spid="_x0000_s12434" name="Equation" r:id="rId7" imgW="457200" imgH="203200" progId="Equation.DSMT4">
                  <p:embed/>
                </p:oleObj>
              </mc:Choice>
              <mc:Fallback>
                <p:oleObj name="Equation" r:id="rId7" imgW="457200" imgH="203200" progId="Equation.DSMT4">
                  <p:embed/>
                  <p:pic>
                    <p:nvPicPr>
                      <p:cNvPr id="69" name="Object 68"/>
                      <p:cNvPicPr/>
                      <p:nvPr/>
                    </p:nvPicPr>
                    <p:blipFill>
                      <a:blip r:embed="rId8"/>
                      <a:stretch>
                        <a:fillRect/>
                      </a:stretch>
                    </p:blipFill>
                    <p:spPr>
                      <a:xfrm>
                        <a:off x="2709332" y="5162020"/>
                        <a:ext cx="733425" cy="328613"/>
                      </a:xfrm>
                      <a:prstGeom prst="rect">
                        <a:avLst/>
                      </a:prstGeom>
                    </p:spPr>
                  </p:pic>
                </p:oleObj>
              </mc:Fallback>
            </mc:AlternateContent>
          </a:graphicData>
        </a:graphic>
      </p:graphicFrame>
      <p:sp>
        <p:nvSpPr>
          <p:cNvPr id="19" name="Freeform 18"/>
          <p:cNvSpPr/>
          <p:nvPr/>
        </p:nvSpPr>
        <p:spPr>
          <a:xfrm>
            <a:off x="5549900" y="5518150"/>
            <a:ext cx="1171575" cy="57150"/>
          </a:xfrm>
          <a:custGeom>
            <a:avLst/>
            <a:gdLst>
              <a:gd name="connsiteX0" fmla="*/ 0 w 1171575"/>
              <a:gd name="connsiteY0" fmla="*/ 3175 h 57150"/>
              <a:gd name="connsiteX1" fmla="*/ 149225 w 1171575"/>
              <a:gd name="connsiteY1" fmla="*/ 53975 h 57150"/>
              <a:gd name="connsiteX2" fmla="*/ 1022350 w 1171575"/>
              <a:gd name="connsiteY2" fmla="*/ 57150 h 57150"/>
              <a:gd name="connsiteX3" fmla="*/ 1171575 w 1171575"/>
              <a:gd name="connsiteY3" fmla="*/ 0 h 57150"/>
              <a:gd name="connsiteX4" fmla="*/ 0 w 1171575"/>
              <a:gd name="connsiteY4" fmla="*/ 31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57150">
                <a:moveTo>
                  <a:pt x="0" y="3175"/>
                </a:moveTo>
                <a:lnTo>
                  <a:pt x="149225" y="53975"/>
                </a:lnTo>
                <a:lnTo>
                  <a:pt x="1022350" y="57150"/>
                </a:lnTo>
                <a:lnTo>
                  <a:pt x="1171575" y="0"/>
                </a:lnTo>
                <a:lnTo>
                  <a:pt x="0" y="3175"/>
                </a:lnTo>
                <a:close/>
              </a:path>
            </a:pathLst>
          </a:cu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0" name="Object 69"/>
          <p:cNvGraphicFramePr>
            <a:graphicFrameLocks noChangeAspect="1"/>
          </p:cNvGraphicFramePr>
          <p:nvPr/>
        </p:nvGraphicFramePr>
        <p:xfrm>
          <a:off x="5846763" y="5149850"/>
          <a:ext cx="528637" cy="328613"/>
        </p:xfrm>
        <a:graphic>
          <a:graphicData uri="http://schemas.openxmlformats.org/presentationml/2006/ole">
            <mc:AlternateContent xmlns:mc="http://schemas.openxmlformats.org/markup-compatibility/2006">
              <mc:Choice xmlns:v="urn:schemas-microsoft-com:vml" Requires="v">
                <p:oleObj spid="_x0000_s12435" name="Equation" r:id="rId9" imgW="330200" imgH="203200" progId="Equation.DSMT4">
                  <p:embed/>
                </p:oleObj>
              </mc:Choice>
              <mc:Fallback>
                <p:oleObj name="Equation" r:id="rId9" imgW="330200" imgH="203200" progId="Equation.DSMT4">
                  <p:embed/>
                  <p:pic>
                    <p:nvPicPr>
                      <p:cNvPr id="70" name="Object 69"/>
                      <p:cNvPicPr/>
                      <p:nvPr/>
                    </p:nvPicPr>
                    <p:blipFill>
                      <a:blip r:embed="rId10"/>
                      <a:stretch>
                        <a:fillRect/>
                      </a:stretch>
                    </p:blipFill>
                    <p:spPr>
                      <a:xfrm>
                        <a:off x="5846763" y="5149850"/>
                        <a:ext cx="528637" cy="328613"/>
                      </a:xfrm>
                      <a:prstGeom prst="rect">
                        <a:avLst/>
                      </a:prstGeom>
                    </p:spPr>
                  </p:pic>
                </p:oleObj>
              </mc:Fallback>
            </mc:AlternateContent>
          </a:graphicData>
        </a:graphic>
      </p:graphicFrame>
      <p:graphicFrame>
        <p:nvGraphicFramePr>
          <p:cNvPr id="72" name="Object 71"/>
          <p:cNvGraphicFramePr>
            <a:graphicFrameLocks noChangeAspect="1"/>
          </p:cNvGraphicFramePr>
          <p:nvPr/>
        </p:nvGraphicFramePr>
        <p:xfrm>
          <a:off x="6824662" y="5690118"/>
          <a:ext cx="896938" cy="266700"/>
        </p:xfrm>
        <a:graphic>
          <a:graphicData uri="http://schemas.openxmlformats.org/presentationml/2006/ole">
            <mc:AlternateContent xmlns:mc="http://schemas.openxmlformats.org/markup-compatibility/2006">
              <mc:Choice xmlns:v="urn:schemas-microsoft-com:vml" Requires="v">
                <p:oleObj spid="_x0000_s12436" name="Equation" r:id="rId11" imgW="558800" imgH="165100" progId="Equation.DSMT4">
                  <p:embed/>
                </p:oleObj>
              </mc:Choice>
              <mc:Fallback>
                <p:oleObj name="Equation" r:id="rId11" imgW="558800" imgH="165100" progId="Equation.DSMT4">
                  <p:embed/>
                  <p:pic>
                    <p:nvPicPr>
                      <p:cNvPr id="72" name="Object 71"/>
                      <p:cNvPicPr/>
                      <p:nvPr/>
                    </p:nvPicPr>
                    <p:blipFill>
                      <a:blip r:embed="rId12"/>
                      <a:stretch>
                        <a:fillRect/>
                      </a:stretch>
                    </p:blipFill>
                    <p:spPr>
                      <a:xfrm>
                        <a:off x="6824662" y="5690118"/>
                        <a:ext cx="896938" cy="2667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3637643092"/>
              </p:ext>
            </p:extLst>
          </p:nvPr>
        </p:nvGraphicFramePr>
        <p:xfrm>
          <a:off x="6702425" y="4606925"/>
          <a:ext cx="1095375" cy="760413"/>
        </p:xfrm>
        <a:graphic>
          <a:graphicData uri="http://schemas.openxmlformats.org/presentationml/2006/ole">
            <mc:AlternateContent xmlns:mc="http://schemas.openxmlformats.org/markup-compatibility/2006">
              <mc:Choice xmlns:v="urn:schemas-microsoft-com:vml" Requires="v">
                <p:oleObj spid="_x0000_s12437" name="Equation" r:id="rId13" imgW="685800" imgH="469900" progId="Equation.DSMT4">
                  <p:embed/>
                </p:oleObj>
              </mc:Choice>
              <mc:Fallback>
                <p:oleObj name="Equation" r:id="rId13" imgW="685800" imgH="469900" progId="Equation.DSMT4">
                  <p:embed/>
                  <p:pic>
                    <p:nvPicPr>
                      <p:cNvPr id="73" name="Object 72"/>
                      <p:cNvPicPr/>
                      <p:nvPr/>
                    </p:nvPicPr>
                    <p:blipFill>
                      <a:blip r:embed="rId14"/>
                      <a:stretch>
                        <a:fillRect/>
                      </a:stretch>
                    </p:blipFill>
                    <p:spPr>
                      <a:xfrm>
                        <a:off x="6702425" y="4606925"/>
                        <a:ext cx="1095375" cy="760413"/>
                      </a:xfrm>
                      <a:prstGeom prst="rect">
                        <a:avLst/>
                      </a:prstGeom>
                    </p:spPr>
                  </p:pic>
                </p:oleObj>
              </mc:Fallback>
            </mc:AlternateContent>
          </a:graphicData>
        </a:graphic>
      </p:graphicFrame>
      <p:sp>
        <p:nvSpPr>
          <p:cNvPr id="22" name="Right Triangle 21"/>
          <p:cNvSpPr/>
          <p:nvPr/>
        </p:nvSpPr>
        <p:spPr>
          <a:xfrm>
            <a:off x="8788400" y="4720185"/>
            <a:ext cx="228601" cy="804315"/>
          </a:xfrm>
          <a:prstGeom prst="rtTriangl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8477250" y="4962525"/>
            <a:ext cx="304800" cy="501650"/>
          </a:xfrm>
          <a:custGeom>
            <a:avLst/>
            <a:gdLst>
              <a:gd name="connsiteX0" fmla="*/ 304800 w 304800"/>
              <a:gd name="connsiteY0" fmla="*/ 282575 h 501650"/>
              <a:gd name="connsiteX1" fmla="*/ 263525 w 304800"/>
              <a:gd name="connsiteY1" fmla="*/ 285750 h 501650"/>
              <a:gd name="connsiteX2" fmla="*/ 206375 w 304800"/>
              <a:gd name="connsiteY2" fmla="*/ 9525 h 501650"/>
              <a:gd name="connsiteX3" fmla="*/ 180975 w 304800"/>
              <a:gd name="connsiteY3" fmla="*/ 495300 h 501650"/>
              <a:gd name="connsiteX4" fmla="*/ 104775 w 304800"/>
              <a:gd name="connsiteY4" fmla="*/ 6350 h 501650"/>
              <a:gd name="connsiteX5" fmla="*/ 82550 w 304800"/>
              <a:gd name="connsiteY5" fmla="*/ 501650 h 501650"/>
              <a:gd name="connsiteX6" fmla="*/ 12700 w 304800"/>
              <a:gd name="connsiteY6" fmla="*/ 0 h 501650"/>
              <a:gd name="connsiteX7" fmla="*/ 0 w 304800"/>
              <a:gd name="connsiteY7" fmla="*/ 333375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01650">
                <a:moveTo>
                  <a:pt x="304800" y="282575"/>
                </a:moveTo>
                <a:lnTo>
                  <a:pt x="263525" y="285750"/>
                </a:lnTo>
                <a:lnTo>
                  <a:pt x="206375" y="9525"/>
                </a:lnTo>
                <a:lnTo>
                  <a:pt x="180975" y="495300"/>
                </a:lnTo>
                <a:lnTo>
                  <a:pt x="104775" y="6350"/>
                </a:lnTo>
                <a:lnTo>
                  <a:pt x="82550" y="501650"/>
                </a:lnTo>
                <a:lnTo>
                  <a:pt x="12700" y="0"/>
                </a:lnTo>
                <a:lnTo>
                  <a:pt x="0" y="333375"/>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4" name="Object 73"/>
          <p:cNvGraphicFramePr>
            <a:graphicFrameLocks noChangeAspect="1"/>
          </p:cNvGraphicFramePr>
          <p:nvPr/>
        </p:nvGraphicFramePr>
        <p:xfrm>
          <a:off x="7721600" y="4364038"/>
          <a:ext cx="1308100" cy="266700"/>
        </p:xfrm>
        <a:graphic>
          <a:graphicData uri="http://schemas.openxmlformats.org/presentationml/2006/ole">
            <mc:AlternateContent xmlns:mc="http://schemas.openxmlformats.org/markup-compatibility/2006">
              <mc:Choice xmlns:v="urn:schemas-microsoft-com:vml" Requires="v">
                <p:oleObj spid="_x0000_s12438" name="Equation" r:id="rId15" imgW="812800" imgH="165100" progId="Equation.DSMT4">
                  <p:embed/>
                </p:oleObj>
              </mc:Choice>
              <mc:Fallback>
                <p:oleObj name="Equation" r:id="rId15" imgW="812800" imgH="165100" progId="Equation.DSMT4">
                  <p:embed/>
                  <p:pic>
                    <p:nvPicPr>
                      <p:cNvPr id="74" name="Object 73"/>
                      <p:cNvPicPr/>
                      <p:nvPr/>
                    </p:nvPicPr>
                    <p:blipFill>
                      <a:blip r:embed="rId16"/>
                      <a:stretch>
                        <a:fillRect/>
                      </a:stretch>
                    </p:blipFill>
                    <p:spPr>
                      <a:xfrm>
                        <a:off x="7721600" y="4364038"/>
                        <a:ext cx="1308100" cy="26670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5549900" y="5727959"/>
          <a:ext cx="974725" cy="266700"/>
        </p:xfrm>
        <a:graphic>
          <a:graphicData uri="http://schemas.openxmlformats.org/presentationml/2006/ole">
            <mc:AlternateContent xmlns:mc="http://schemas.openxmlformats.org/markup-compatibility/2006">
              <mc:Choice xmlns:v="urn:schemas-microsoft-com:vml" Requires="v">
                <p:oleObj spid="_x0000_s12439" name="Equation" r:id="rId17" imgW="609600" imgH="165100" progId="Equation.DSMT4">
                  <p:embed/>
                </p:oleObj>
              </mc:Choice>
              <mc:Fallback>
                <p:oleObj name="Equation" r:id="rId17" imgW="609600" imgH="165100" progId="Equation.DSMT4">
                  <p:embed/>
                  <p:pic>
                    <p:nvPicPr>
                      <p:cNvPr id="29" name="Object 28"/>
                      <p:cNvPicPr/>
                      <p:nvPr/>
                    </p:nvPicPr>
                    <p:blipFill>
                      <a:blip r:embed="rId18"/>
                      <a:stretch>
                        <a:fillRect/>
                      </a:stretch>
                    </p:blipFill>
                    <p:spPr>
                      <a:xfrm>
                        <a:off x="5549900" y="5727959"/>
                        <a:ext cx="974725" cy="266700"/>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7931150" y="5727700"/>
          <a:ext cx="1096963" cy="266700"/>
        </p:xfrm>
        <a:graphic>
          <a:graphicData uri="http://schemas.openxmlformats.org/presentationml/2006/ole">
            <mc:AlternateContent xmlns:mc="http://schemas.openxmlformats.org/markup-compatibility/2006">
              <mc:Choice xmlns:v="urn:schemas-microsoft-com:vml" Requires="v">
                <p:oleObj spid="_x0000_s12440" name="Equation" r:id="rId19" imgW="685800" imgH="165100" progId="Equation.DSMT4">
                  <p:embed/>
                </p:oleObj>
              </mc:Choice>
              <mc:Fallback>
                <p:oleObj name="Equation" r:id="rId19" imgW="685800" imgH="165100" progId="Equation.DSMT4">
                  <p:embed/>
                  <p:pic>
                    <p:nvPicPr>
                      <p:cNvPr id="30" name="Object 29"/>
                      <p:cNvPicPr/>
                      <p:nvPr/>
                    </p:nvPicPr>
                    <p:blipFill>
                      <a:blip r:embed="rId20"/>
                      <a:stretch>
                        <a:fillRect/>
                      </a:stretch>
                    </p:blipFill>
                    <p:spPr>
                      <a:xfrm>
                        <a:off x="7931150" y="5727700"/>
                        <a:ext cx="1096963" cy="266700"/>
                      </a:xfrm>
                      <a:prstGeom prst="rect">
                        <a:avLst/>
                      </a:prstGeom>
                    </p:spPr>
                  </p:pic>
                </p:oleObj>
              </mc:Fallback>
            </mc:AlternateContent>
          </a:graphicData>
        </a:graphic>
      </p:graphicFrame>
      <p:cxnSp>
        <p:nvCxnSpPr>
          <p:cNvPr id="3" name="Straight Arrow Connector 2"/>
          <p:cNvCxnSpPr/>
          <p:nvPr/>
        </p:nvCxnSpPr>
        <p:spPr>
          <a:xfrm>
            <a:off x="6887633" y="5575300"/>
            <a:ext cx="655108" cy="0"/>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nvGraphicFramePr>
        <p:xfrm>
          <a:off x="2220913" y="4941888"/>
          <a:ext cx="1711325" cy="266700"/>
        </p:xfrm>
        <a:graphic>
          <a:graphicData uri="http://schemas.openxmlformats.org/presentationml/2006/ole">
            <mc:AlternateContent xmlns:mc="http://schemas.openxmlformats.org/markup-compatibility/2006">
              <mc:Choice xmlns:v="urn:schemas-microsoft-com:vml" Requires="v">
                <p:oleObj spid="_x0000_s12441" name="Equation" r:id="rId21" imgW="1066800" imgH="165100" progId="Equation.DSMT4">
                  <p:embed/>
                </p:oleObj>
              </mc:Choice>
              <mc:Fallback>
                <p:oleObj name="Equation" r:id="rId21" imgW="1066800" imgH="165100" progId="Equation.DSMT4">
                  <p:embed/>
                  <p:pic>
                    <p:nvPicPr>
                      <p:cNvPr id="33" name="Object 32"/>
                      <p:cNvPicPr/>
                      <p:nvPr/>
                    </p:nvPicPr>
                    <p:blipFill>
                      <a:blip r:embed="rId22"/>
                      <a:stretch>
                        <a:fillRect/>
                      </a:stretch>
                    </p:blipFill>
                    <p:spPr>
                      <a:xfrm>
                        <a:off x="2220913" y="4941888"/>
                        <a:ext cx="1711325" cy="266700"/>
                      </a:xfrm>
                      <a:prstGeom prst="rect">
                        <a:avLst/>
                      </a:prstGeom>
                    </p:spPr>
                  </p:pic>
                </p:oleObj>
              </mc:Fallback>
            </mc:AlternateContent>
          </a:graphicData>
        </a:graphic>
      </p:graphicFrame>
      <p:graphicFrame>
        <p:nvGraphicFramePr>
          <p:cNvPr id="34" name="Object 33"/>
          <p:cNvGraphicFramePr>
            <a:graphicFrameLocks noChangeAspect="1"/>
          </p:cNvGraphicFramePr>
          <p:nvPr/>
        </p:nvGraphicFramePr>
        <p:xfrm>
          <a:off x="1993900" y="4268788"/>
          <a:ext cx="1079500" cy="327025"/>
        </p:xfrm>
        <a:graphic>
          <a:graphicData uri="http://schemas.openxmlformats.org/presentationml/2006/ole">
            <mc:AlternateContent xmlns:mc="http://schemas.openxmlformats.org/markup-compatibility/2006">
              <mc:Choice xmlns:v="urn:schemas-microsoft-com:vml" Requires="v">
                <p:oleObj spid="_x0000_s12442" name="Equation" r:id="rId23" imgW="673100" imgH="203200" progId="Equation.DSMT4">
                  <p:embed/>
                </p:oleObj>
              </mc:Choice>
              <mc:Fallback>
                <p:oleObj name="Equation" r:id="rId23" imgW="673100" imgH="203200" progId="Equation.DSMT4">
                  <p:embed/>
                  <p:pic>
                    <p:nvPicPr>
                      <p:cNvPr id="34" name="Object 33"/>
                      <p:cNvPicPr/>
                      <p:nvPr/>
                    </p:nvPicPr>
                    <p:blipFill>
                      <a:blip r:embed="rId24"/>
                      <a:stretch>
                        <a:fillRect/>
                      </a:stretch>
                    </p:blipFill>
                    <p:spPr>
                      <a:xfrm>
                        <a:off x="1993900" y="4268788"/>
                        <a:ext cx="1079500" cy="327025"/>
                      </a:xfrm>
                      <a:prstGeom prst="rect">
                        <a:avLst/>
                      </a:prstGeom>
                    </p:spPr>
                  </p:pic>
                </p:oleObj>
              </mc:Fallback>
            </mc:AlternateContent>
          </a:graphicData>
        </a:graphic>
      </p:graphicFrame>
      <p:cxnSp>
        <p:nvCxnSpPr>
          <p:cNvPr id="35" name="Straight Arrow Connector 34"/>
          <p:cNvCxnSpPr>
            <a:endCxn id="7" idx="7"/>
          </p:cNvCxnSpPr>
          <p:nvPr/>
        </p:nvCxnSpPr>
        <p:spPr>
          <a:xfrm flipV="1">
            <a:off x="4839758" y="4397129"/>
            <a:ext cx="461681" cy="519359"/>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8" name="Object 37"/>
          <p:cNvGraphicFramePr>
            <a:graphicFrameLocks noChangeAspect="1"/>
          </p:cNvGraphicFramePr>
          <p:nvPr/>
        </p:nvGraphicFramePr>
        <p:xfrm>
          <a:off x="4503738" y="4611688"/>
          <a:ext cx="1162050" cy="328612"/>
        </p:xfrm>
        <a:graphic>
          <a:graphicData uri="http://schemas.openxmlformats.org/presentationml/2006/ole">
            <mc:AlternateContent xmlns:mc="http://schemas.openxmlformats.org/markup-compatibility/2006">
              <mc:Choice xmlns:v="urn:schemas-microsoft-com:vml" Requires="v">
                <p:oleObj spid="_x0000_s12443" name="Equation" r:id="rId25" imgW="723900" imgH="203200" progId="Equation.DSMT4">
                  <p:embed/>
                </p:oleObj>
              </mc:Choice>
              <mc:Fallback>
                <p:oleObj name="Equation" r:id="rId25" imgW="723900" imgH="203200" progId="Equation.DSMT4">
                  <p:embed/>
                  <p:pic>
                    <p:nvPicPr>
                      <p:cNvPr id="38" name="Object 37"/>
                      <p:cNvPicPr/>
                      <p:nvPr/>
                    </p:nvPicPr>
                    <p:blipFill>
                      <a:blip r:embed="rId26"/>
                      <a:stretch>
                        <a:fillRect/>
                      </a:stretch>
                    </p:blipFill>
                    <p:spPr>
                      <a:xfrm>
                        <a:off x="4503738" y="4611688"/>
                        <a:ext cx="1162050" cy="328612"/>
                      </a:xfrm>
                      <a:prstGeom prst="rect">
                        <a:avLst/>
                      </a:prstGeom>
                    </p:spPr>
                  </p:pic>
                </p:oleObj>
              </mc:Fallback>
            </mc:AlternateContent>
          </a:graphicData>
        </a:graphic>
      </p:graphicFrame>
      <p:sp>
        <p:nvSpPr>
          <p:cNvPr id="36" name="Rectangle 35"/>
          <p:cNvSpPr/>
          <p:nvPr/>
        </p:nvSpPr>
        <p:spPr>
          <a:xfrm rot="5400000">
            <a:off x="1925476" y="5368472"/>
            <a:ext cx="119913" cy="12440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9" name="Object 38"/>
          <p:cNvGraphicFramePr>
            <a:graphicFrameLocks noChangeAspect="1"/>
          </p:cNvGraphicFramePr>
          <p:nvPr/>
        </p:nvGraphicFramePr>
        <p:xfrm>
          <a:off x="973138" y="4973638"/>
          <a:ext cx="998537" cy="327025"/>
        </p:xfrm>
        <a:graphic>
          <a:graphicData uri="http://schemas.openxmlformats.org/presentationml/2006/ole">
            <mc:AlternateContent xmlns:mc="http://schemas.openxmlformats.org/markup-compatibility/2006">
              <mc:Choice xmlns:v="urn:schemas-microsoft-com:vml" Requires="v">
                <p:oleObj spid="_x0000_s12444" name="Equation" r:id="rId27" imgW="622300" imgH="203200" progId="Equation.DSMT4">
                  <p:embed/>
                </p:oleObj>
              </mc:Choice>
              <mc:Fallback>
                <p:oleObj name="Equation" r:id="rId27" imgW="622300" imgH="203200" progId="Equation.DSMT4">
                  <p:embed/>
                  <p:pic>
                    <p:nvPicPr>
                      <p:cNvPr id="39" name="Object 38"/>
                      <p:cNvPicPr/>
                      <p:nvPr/>
                    </p:nvPicPr>
                    <p:blipFill>
                      <a:blip r:embed="rId28"/>
                      <a:stretch>
                        <a:fillRect/>
                      </a:stretch>
                    </p:blipFill>
                    <p:spPr>
                      <a:xfrm>
                        <a:off x="973138" y="4973638"/>
                        <a:ext cx="998537" cy="327025"/>
                      </a:xfrm>
                      <a:prstGeom prst="rect">
                        <a:avLst/>
                      </a:prstGeom>
                    </p:spPr>
                  </p:pic>
                </p:oleObj>
              </mc:Fallback>
            </mc:AlternateContent>
          </a:graphicData>
        </a:graphic>
      </p:graphicFrame>
      <p:sp>
        <p:nvSpPr>
          <p:cNvPr id="42" name="TextBox 41"/>
          <p:cNvSpPr txBox="1"/>
          <p:nvPr/>
        </p:nvSpPr>
        <p:spPr>
          <a:xfrm>
            <a:off x="442279" y="1172400"/>
            <a:ext cx="8346121" cy="1015663"/>
          </a:xfrm>
          <a:prstGeom prst="rect">
            <a:avLst/>
          </a:prstGeom>
          <a:noFill/>
        </p:spPr>
        <p:txBody>
          <a:bodyPr wrap="square" rtlCol="0">
            <a:spAutoFit/>
          </a:bodyPr>
          <a:lstStyle/>
          <a:p>
            <a:r>
              <a:rPr lang="en-US" sz="2000" dirty="0">
                <a:solidFill>
                  <a:srgbClr val="FF0000"/>
                </a:solidFill>
                <a:latin typeface="Apple Chancery"/>
                <a:cs typeface="Apple Chancery"/>
              </a:rPr>
              <a:t>In that case, </a:t>
            </a:r>
            <a:r>
              <a:rPr lang="en-US" sz="2000" dirty="0">
                <a:solidFill>
                  <a:srgbClr val="000000"/>
                </a:solidFill>
                <a:latin typeface="Times New Roman"/>
                <a:cs typeface="Times New Roman"/>
              </a:rPr>
              <a:t>you’d have to use energy up until the collision, then momentum to connect the </a:t>
            </a:r>
            <a:r>
              <a:rPr lang="en-US" sz="2000" i="1" dirty="0">
                <a:solidFill>
                  <a:srgbClr val="000000"/>
                </a:solidFill>
                <a:latin typeface="Times New Roman"/>
                <a:cs typeface="Times New Roman"/>
              </a:rPr>
              <a:t>before collision </a:t>
            </a:r>
            <a:r>
              <a:rPr lang="en-US" sz="2000" dirty="0">
                <a:solidFill>
                  <a:srgbClr val="000000"/>
                </a:solidFill>
                <a:latin typeface="Times New Roman"/>
                <a:cs typeface="Times New Roman"/>
              </a:rPr>
              <a:t>and </a:t>
            </a:r>
            <a:r>
              <a:rPr lang="en-US" sz="2000" i="1" dirty="0">
                <a:solidFill>
                  <a:srgbClr val="000000"/>
                </a:solidFill>
                <a:latin typeface="Times New Roman"/>
                <a:cs typeface="Times New Roman"/>
              </a:rPr>
              <a:t>after collision </a:t>
            </a:r>
            <a:r>
              <a:rPr lang="en-US" sz="2000" dirty="0">
                <a:solidFill>
                  <a:srgbClr val="000000"/>
                </a:solidFill>
                <a:latin typeface="Times New Roman"/>
                <a:cs typeface="Times New Roman"/>
              </a:rPr>
              <a:t>velocities, then go from there with energy considerations.</a:t>
            </a:r>
            <a:endParaRPr lang="en-US" sz="2400" dirty="0">
              <a:solidFill>
                <a:srgbClr val="0000FF"/>
              </a:solidFill>
              <a:latin typeface="Apple Chancery"/>
              <a:cs typeface="Apple Chancery"/>
            </a:endParaRPr>
          </a:p>
        </p:txBody>
      </p:sp>
    </p:spTree>
    <p:extLst>
      <p:ext uri="{BB962C8B-B14F-4D97-AF65-F5344CB8AC3E}">
        <p14:creationId xmlns:p14="http://schemas.microsoft.com/office/powerpoint/2010/main" val="23291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 explosion problem (6.60)</a:t>
            </a:r>
          </a:p>
        </p:txBody>
      </p:sp>
      <p:sp>
        <p:nvSpPr>
          <p:cNvPr id="3" name="Content Placeholder 2"/>
          <p:cNvSpPr>
            <a:spLocks noGrp="1"/>
          </p:cNvSpPr>
          <p:nvPr>
            <p:ph idx="1"/>
          </p:nvPr>
        </p:nvSpPr>
        <p:spPr/>
        <p:txBody>
          <a:bodyPr/>
          <a:lstStyle/>
          <a:p>
            <a:pPr marL="0" indent="0">
              <a:buNone/>
            </a:pPr>
            <a:r>
              <a:rPr lang="en-US" altLang="en-US" sz="1800" dirty="0"/>
              <a:t>A nucleus decays ejecting three particles.  Two have known velocity and direction.  The third has unknown velocity and direction.  Determine the unknown quantities.</a:t>
            </a:r>
          </a:p>
          <a:p>
            <a:endParaRPr lang="en-US" dirty="0"/>
          </a:p>
        </p:txBody>
      </p:sp>
      <p:grpSp>
        <p:nvGrpSpPr>
          <p:cNvPr id="4" name="Group 73"/>
          <p:cNvGrpSpPr>
            <a:grpSpLocks/>
          </p:cNvGrpSpPr>
          <p:nvPr/>
        </p:nvGrpSpPr>
        <p:grpSpPr bwMode="auto">
          <a:xfrm>
            <a:off x="4953000" y="2033694"/>
            <a:ext cx="4191000" cy="3835400"/>
            <a:chOff x="4267200" y="1600200"/>
            <a:chExt cx="4876800" cy="4419600"/>
          </a:xfrm>
        </p:grpSpPr>
        <p:graphicFrame>
          <p:nvGraphicFramePr>
            <p:cNvPr id="5" name="Object 4"/>
            <p:cNvGraphicFramePr>
              <a:graphicFrameLocks noChangeAspect="1"/>
            </p:cNvGraphicFramePr>
            <p:nvPr/>
          </p:nvGraphicFramePr>
          <p:xfrm>
            <a:off x="5105400" y="2362200"/>
            <a:ext cx="1471612" cy="323850"/>
          </p:xfrm>
          <a:graphic>
            <a:graphicData uri="http://schemas.openxmlformats.org/presentationml/2006/ole">
              <mc:AlternateContent xmlns:mc="http://schemas.openxmlformats.org/markup-compatibility/2006">
                <mc:Choice xmlns:v="urn:schemas-microsoft-com:vml" Requires="v">
                  <p:oleObj spid="_x0000_s9308" name="Equation" r:id="rId3" imgW="1041400" imgH="228600" progId="Equation.DSMT4">
                    <p:embed/>
                  </p:oleObj>
                </mc:Choice>
                <mc:Fallback>
                  <p:oleObj name="Equation" r:id="rId3" imgW="1041400" imgH="2286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362200"/>
                          <a:ext cx="1471612"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Line 185"/>
            <p:cNvSpPr>
              <a:spLocks noChangeShapeType="1"/>
            </p:cNvSpPr>
            <p:nvPr/>
          </p:nvSpPr>
          <p:spPr bwMode="auto">
            <a:xfrm>
              <a:off x="7543800" y="3886200"/>
              <a:ext cx="7620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7" name="Object 3"/>
            <p:cNvGraphicFramePr>
              <a:graphicFrameLocks noChangeAspect="1"/>
            </p:cNvGraphicFramePr>
            <p:nvPr/>
          </p:nvGraphicFramePr>
          <p:xfrm>
            <a:off x="6781800" y="2133600"/>
            <a:ext cx="1365250" cy="323850"/>
          </p:xfrm>
          <a:graphic>
            <a:graphicData uri="http://schemas.openxmlformats.org/presentationml/2006/ole">
              <mc:AlternateContent xmlns:mc="http://schemas.openxmlformats.org/markup-compatibility/2006">
                <mc:Choice xmlns:v="urn:schemas-microsoft-com:vml" Requires="v">
                  <p:oleObj spid="_x0000_s9309" name="Equation" r:id="rId5" imgW="965200" imgH="228600" progId="Equation.DSMT4">
                    <p:embed/>
                  </p:oleObj>
                </mc:Choice>
                <mc:Fallback>
                  <p:oleObj name="Equation" r:id="rId5" imgW="965200" imgH="228600" progId="Equation.DSMT4">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133600"/>
                          <a:ext cx="13652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7"/>
            <p:cNvGraphicFramePr>
              <a:graphicFrameLocks noChangeAspect="1"/>
            </p:cNvGraphicFramePr>
            <p:nvPr/>
          </p:nvGraphicFramePr>
          <p:xfrm>
            <a:off x="7742238" y="4038600"/>
            <a:ext cx="1401762" cy="323850"/>
          </p:xfrm>
          <a:graphic>
            <a:graphicData uri="http://schemas.openxmlformats.org/presentationml/2006/ole">
              <mc:AlternateContent xmlns:mc="http://schemas.openxmlformats.org/markup-compatibility/2006">
                <mc:Choice xmlns:v="urn:schemas-microsoft-com:vml" Requires="v">
                  <p:oleObj spid="_x0000_s9310" name="Equation" r:id="rId7" imgW="990600" imgH="228600" progId="Equation.DSMT4">
                    <p:embed/>
                  </p:oleObj>
                </mc:Choice>
                <mc:Fallback>
                  <p:oleObj name="Equation" r:id="rId7" imgW="990600" imgH="228600" progId="Equation.DSMT4">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2238" y="4038600"/>
                          <a:ext cx="1401762"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 name="Object 8"/>
            <p:cNvGraphicFramePr>
              <a:graphicFrameLocks noChangeAspect="1"/>
            </p:cNvGraphicFramePr>
            <p:nvPr/>
          </p:nvGraphicFramePr>
          <p:xfrm>
            <a:off x="4267200" y="4495800"/>
            <a:ext cx="1652588" cy="323850"/>
          </p:xfrm>
          <a:graphic>
            <a:graphicData uri="http://schemas.openxmlformats.org/presentationml/2006/ole">
              <mc:AlternateContent xmlns:mc="http://schemas.openxmlformats.org/markup-compatibility/2006">
                <mc:Choice xmlns:v="urn:schemas-microsoft-com:vml" Requires="v">
                  <p:oleObj spid="_x0000_s9311" name="Equation" r:id="rId9" imgW="1168400" imgH="228600" progId="Equation.DSMT4">
                    <p:embed/>
                  </p:oleObj>
                </mc:Choice>
                <mc:Fallback>
                  <p:oleObj name="Equation" r:id="rId9" imgW="1168400" imgH="22860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4495800"/>
                          <a:ext cx="1652588"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 name="Object 9"/>
            <p:cNvGraphicFramePr>
              <a:graphicFrameLocks noChangeAspect="1"/>
            </p:cNvGraphicFramePr>
            <p:nvPr/>
          </p:nvGraphicFramePr>
          <p:xfrm>
            <a:off x="5486400" y="5029200"/>
            <a:ext cx="233363" cy="287338"/>
          </p:xfrm>
          <a:graphic>
            <a:graphicData uri="http://schemas.openxmlformats.org/presentationml/2006/ole">
              <mc:AlternateContent xmlns:mc="http://schemas.openxmlformats.org/markup-compatibility/2006">
                <mc:Choice xmlns:v="urn:schemas-microsoft-com:vml" Requires="v">
                  <p:oleObj spid="_x0000_s9312" name="Equation" r:id="rId11" imgW="165100" imgH="203200" progId="Equation.DSMT4">
                    <p:embed/>
                  </p:oleObj>
                </mc:Choice>
                <mc:Fallback>
                  <p:oleObj name="Equation" r:id="rId11" imgW="165100" imgH="203200" progId="Equation.DSMT4">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5029200"/>
                          <a:ext cx="233363"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Oval 27"/>
            <p:cNvSpPr>
              <a:spLocks noChangeArrowheads="1"/>
            </p:cNvSpPr>
            <p:nvPr/>
          </p:nvSpPr>
          <p:spPr bwMode="auto">
            <a:xfrm>
              <a:off x="6324600" y="3505200"/>
              <a:ext cx="762000" cy="762000"/>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2" name="Group 32"/>
            <p:cNvGrpSpPr>
              <a:grpSpLocks/>
            </p:cNvGrpSpPr>
            <p:nvPr/>
          </p:nvGrpSpPr>
          <p:grpSpPr bwMode="auto">
            <a:xfrm>
              <a:off x="6172200" y="2667000"/>
              <a:ext cx="1143000" cy="838200"/>
              <a:chOff x="7315200" y="4724400"/>
              <a:chExt cx="1143000" cy="838200"/>
            </a:xfrm>
          </p:grpSpPr>
          <p:sp>
            <p:nvSpPr>
              <p:cNvPr id="33" name="Oval 28"/>
              <p:cNvSpPr>
                <a:spLocks noChangeArrowheads="1"/>
              </p:cNvSpPr>
              <p:nvPr/>
            </p:nvSpPr>
            <p:spPr bwMode="auto">
              <a:xfrm>
                <a:off x="7467600" y="4724400"/>
                <a:ext cx="762000" cy="762000"/>
              </a:xfrm>
              <a:prstGeom prst="ellipse">
                <a:avLst/>
              </a:prstGeom>
              <a:solidFill>
                <a:srgbClr val="FF0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34" name="Rectangle 29"/>
              <p:cNvSpPr>
                <a:spLocks noChangeArrowheads="1"/>
              </p:cNvSpPr>
              <p:nvPr/>
            </p:nvSpPr>
            <p:spPr bwMode="auto">
              <a:xfrm>
                <a:off x="7315200" y="51054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35" name="Straight Connector 31"/>
              <p:cNvCxnSpPr>
                <a:cxnSpLocks noChangeShapeType="1"/>
              </p:cNvCxnSpPr>
              <p:nvPr/>
            </p:nvCxnSpPr>
            <p:spPr bwMode="auto">
              <a:xfrm>
                <a:off x="7467600" y="5105400"/>
                <a:ext cx="762000" cy="1588"/>
              </a:xfrm>
              <a:prstGeom prst="line">
                <a:avLst/>
              </a:prstGeom>
              <a:noFill/>
              <a:ln w="9525">
                <a:solidFill>
                  <a:schemeClr val="tx1"/>
                </a:solidFill>
                <a:round/>
                <a:headEnd/>
                <a:tailEnd/>
              </a:ln>
            </p:spPr>
          </p:cxnSp>
        </p:grpSp>
        <p:grpSp>
          <p:nvGrpSpPr>
            <p:cNvPr id="13" name="Group 50"/>
            <p:cNvGrpSpPr>
              <a:grpSpLocks/>
            </p:cNvGrpSpPr>
            <p:nvPr/>
          </p:nvGrpSpPr>
          <p:grpSpPr bwMode="auto">
            <a:xfrm>
              <a:off x="7086600" y="3276600"/>
              <a:ext cx="1143000" cy="838200"/>
              <a:chOff x="7543800" y="4572000"/>
              <a:chExt cx="1143000" cy="838200"/>
            </a:xfrm>
          </p:grpSpPr>
          <p:sp>
            <p:nvSpPr>
              <p:cNvPr id="28" name="Oval 33"/>
              <p:cNvSpPr>
                <a:spLocks noChangeArrowheads="1"/>
              </p:cNvSpPr>
              <p:nvPr/>
            </p:nvSpPr>
            <p:spPr bwMode="auto">
              <a:xfrm>
                <a:off x="7696200" y="4648200"/>
                <a:ext cx="762000" cy="762000"/>
              </a:xfrm>
              <a:prstGeom prst="ellipse">
                <a:avLst/>
              </a:prstGeom>
              <a:solidFill>
                <a:srgbClr val="FFFF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9" name="Rectangle 34"/>
              <p:cNvSpPr>
                <a:spLocks noChangeArrowheads="1"/>
              </p:cNvSpPr>
              <p:nvPr/>
            </p:nvSpPr>
            <p:spPr bwMode="auto">
              <a:xfrm>
                <a:off x="7543800" y="45720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30" name="Freeform 38"/>
              <p:cNvSpPr>
                <a:spLocks noChangeArrowheads="1"/>
              </p:cNvSpPr>
              <p:nvPr/>
            </p:nvSpPr>
            <p:spPr bwMode="auto">
              <a:xfrm>
                <a:off x="7594600" y="4953000"/>
                <a:ext cx="482600" cy="431800"/>
              </a:xfrm>
              <a:custGeom>
                <a:avLst/>
                <a:gdLst>
                  <a:gd name="T0" fmla="*/ 482600 w 469900"/>
                  <a:gd name="T1" fmla="*/ 39255 h 419100"/>
                  <a:gd name="T2" fmla="*/ 208692 w 469900"/>
                  <a:gd name="T3" fmla="*/ 431800 h 419100"/>
                  <a:gd name="T4" fmla="*/ 0 w 469900"/>
                  <a:gd name="T5" fmla="*/ 0 h 419100"/>
                  <a:gd name="T6" fmla="*/ 482600 w 469900"/>
                  <a:gd name="T7" fmla="*/ 39255 h 419100"/>
                  <a:gd name="T8" fmla="*/ 0 60000 65536"/>
                  <a:gd name="T9" fmla="*/ 0 60000 65536"/>
                  <a:gd name="T10" fmla="*/ 0 60000 65536"/>
                  <a:gd name="T11" fmla="*/ 0 60000 65536"/>
                  <a:gd name="T12" fmla="*/ 0 w 469900"/>
                  <a:gd name="T13" fmla="*/ 0 h 419100"/>
                  <a:gd name="T14" fmla="*/ 469900 w 469900"/>
                  <a:gd name="T15" fmla="*/ 419100 h 419100"/>
                </a:gdLst>
                <a:ahLst/>
                <a:cxnLst>
                  <a:cxn ang="T8">
                    <a:pos x="T0" y="T1"/>
                  </a:cxn>
                  <a:cxn ang="T9">
                    <a:pos x="T2" y="T3"/>
                  </a:cxn>
                  <a:cxn ang="T10">
                    <a:pos x="T4" y="T5"/>
                  </a:cxn>
                  <a:cxn ang="T11">
                    <a:pos x="T6" y="T7"/>
                  </a:cxn>
                </a:cxnLst>
                <a:rect l="T12" t="T13" r="T14" b="T15"/>
                <a:pathLst>
                  <a:path w="469900" h="419100">
                    <a:moveTo>
                      <a:pt x="469900" y="38100"/>
                    </a:moveTo>
                    <a:lnTo>
                      <a:pt x="203200" y="419100"/>
                    </a:lnTo>
                    <a:lnTo>
                      <a:pt x="0" y="0"/>
                    </a:lnTo>
                    <a:lnTo>
                      <a:pt x="469900" y="381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31" name="Straight Connector 40"/>
              <p:cNvCxnSpPr>
                <a:cxnSpLocks noChangeShapeType="1"/>
              </p:cNvCxnSpPr>
              <p:nvPr/>
            </p:nvCxnSpPr>
            <p:spPr bwMode="auto">
              <a:xfrm flipV="1">
                <a:off x="8077200" y="5029200"/>
                <a:ext cx="381000" cy="1588"/>
              </a:xfrm>
              <a:prstGeom prst="line">
                <a:avLst/>
              </a:prstGeom>
              <a:noFill/>
              <a:ln w="9525">
                <a:solidFill>
                  <a:schemeClr val="tx1"/>
                </a:solidFill>
                <a:round/>
                <a:headEnd/>
                <a:tailEnd/>
              </a:ln>
            </p:spPr>
          </p:cxnSp>
          <p:cxnSp>
            <p:nvCxnSpPr>
              <p:cNvPr id="32" name="Straight Connector 42"/>
              <p:cNvCxnSpPr>
                <a:cxnSpLocks noChangeShapeType="1"/>
              </p:cNvCxnSpPr>
              <p:nvPr/>
            </p:nvCxnSpPr>
            <p:spPr bwMode="auto">
              <a:xfrm rot="5400000">
                <a:off x="7804150" y="5060950"/>
                <a:ext cx="304800" cy="241301"/>
              </a:xfrm>
              <a:prstGeom prst="line">
                <a:avLst/>
              </a:prstGeom>
              <a:noFill/>
              <a:ln w="9525">
                <a:solidFill>
                  <a:schemeClr val="tx1"/>
                </a:solidFill>
                <a:round/>
                <a:headEnd/>
                <a:tailEnd/>
              </a:ln>
            </p:spPr>
          </p:cxnSp>
        </p:grpSp>
        <p:sp>
          <p:nvSpPr>
            <p:cNvPr id="14" name="Line 181"/>
            <p:cNvSpPr>
              <a:spLocks noChangeShapeType="1"/>
            </p:cNvSpPr>
            <p:nvPr/>
          </p:nvSpPr>
          <p:spPr bwMode="auto">
            <a:xfrm>
              <a:off x="4572000" y="3886200"/>
              <a:ext cx="43434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 name="Group 64"/>
            <p:cNvGrpSpPr>
              <a:grpSpLocks/>
            </p:cNvGrpSpPr>
            <p:nvPr/>
          </p:nvGrpSpPr>
          <p:grpSpPr bwMode="auto">
            <a:xfrm>
              <a:off x="5867400" y="4343400"/>
              <a:ext cx="917575" cy="895350"/>
              <a:chOff x="6858000" y="4572000"/>
              <a:chExt cx="917575" cy="895350"/>
            </a:xfrm>
          </p:grpSpPr>
          <p:sp>
            <p:nvSpPr>
              <p:cNvPr id="22" name="Oval 51"/>
              <p:cNvSpPr>
                <a:spLocks noChangeArrowheads="1"/>
              </p:cNvSpPr>
              <p:nvPr/>
            </p:nvSpPr>
            <p:spPr bwMode="auto">
              <a:xfrm>
                <a:off x="6934200" y="4648200"/>
                <a:ext cx="762000" cy="762000"/>
              </a:xfrm>
              <a:prstGeom prst="ellipse">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3" name="Rectangle 53"/>
              <p:cNvSpPr>
                <a:spLocks noChangeArrowheads="1"/>
              </p:cNvSpPr>
              <p:nvPr/>
            </p:nvSpPr>
            <p:spPr bwMode="auto">
              <a:xfrm>
                <a:off x="6858000" y="4572000"/>
                <a:ext cx="9144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4" name="Freeform 54"/>
              <p:cNvSpPr>
                <a:spLocks noChangeArrowheads="1"/>
              </p:cNvSpPr>
              <p:nvPr/>
            </p:nvSpPr>
            <p:spPr bwMode="auto">
              <a:xfrm>
                <a:off x="7042150" y="4962525"/>
                <a:ext cx="733425" cy="504825"/>
              </a:xfrm>
              <a:custGeom>
                <a:avLst/>
                <a:gdLst>
                  <a:gd name="T0" fmla="*/ 295275 w 733425"/>
                  <a:gd name="T1" fmla="*/ 34925 h 504825"/>
                  <a:gd name="T2" fmla="*/ 0 w 733425"/>
                  <a:gd name="T3" fmla="*/ 447675 h 504825"/>
                  <a:gd name="T4" fmla="*/ 660400 w 733425"/>
                  <a:gd name="T5" fmla="*/ 504825 h 504825"/>
                  <a:gd name="T6" fmla="*/ 733425 w 733425"/>
                  <a:gd name="T7" fmla="*/ 0 h 504825"/>
                  <a:gd name="T8" fmla="*/ 295275 w 733425"/>
                  <a:gd name="T9" fmla="*/ 34925 h 504825"/>
                  <a:gd name="T10" fmla="*/ 0 60000 65536"/>
                  <a:gd name="T11" fmla="*/ 0 60000 65536"/>
                  <a:gd name="T12" fmla="*/ 0 60000 65536"/>
                  <a:gd name="T13" fmla="*/ 0 60000 65536"/>
                  <a:gd name="T14" fmla="*/ 0 60000 65536"/>
                  <a:gd name="T15" fmla="*/ 0 w 733425"/>
                  <a:gd name="T16" fmla="*/ 0 h 504825"/>
                  <a:gd name="T17" fmla="*/ 733425 w 733425"/>
                  <a:gd name="T18" fmla="*/ 504825 h 504825"/>
                </a:gdLst>
                <a:ahLst/>
                <a:cxnLst>
                  <a:cxn ang="T10">
                    <a:pos x="T0" y="T1"/>
                  </a:cxn>
                  <a:cxn ang="T11">
                    <a:pos x="T2" y="T3"/>
                  </a:cxn>
                  <a:cxn ang="T12">
                    <a:pos x="T4" y="T5"/>
                  </a:cxn>
                  <a:cxn ang="T13">
                    <a:pos x="T6" y="T7"/>
                  </a:cxn>
                  <a:cxn ang="T14">
                    <a:pos x="T8" y="T9"/>
                  </a:cxn>
                </a:cxnLst>
                <a:rect l="T15" t="T16" r="T17" b="T18"/>
                <a:pathLst>
                  <a:path w="733425" h="504825">
                    <a:moveTo>
                      <a:pt x="295275" y="34925"/>
                    </a:moveTo>
                    <a:lnTo>
                      <a:pt x="0" y="447675"/>
                    </a:lnTo>
                    <a:lnTo>
                      <a:pt x="660400" y="504825"/>
                    </a:lnTo>
                    <a:lnTo>
                      <a:pt x="733425" y="0"/>
                    </a:lnTo>
                    <a:lnTo>
                      <a:pt x="295275" y="349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25" name="Straight Connector 58"/>
              <p:cNvCxnSpPr>
                <a:cxnSpLocks noChangeShapeType="1"/>
              </p:cNvCxnSpPr>
              <p:nvPr/>
            </p:nvCxnSpPr>
            <p:spPr bwMode="auto">
              <a:xfrm>
                <a:off x="6934200" y="5029200"/>
                <a:ext cx="381000" cy="1588"/>
              </a:xfrm>
              <a:prstGeom prst="line">
                <a:avLst/>
              </a:prstGeom>
              <a:noFill/>
              <a:ln w="9525">
                <a:solidFill>
                  <a:schemeClr val="tx1"/>
                </a:solidFill>
                <a:round/>
                <a:headEnd/>
                <a:tailEnd/>
              </a:ln>
            </p:spPr>
          </p:cxnSp>
          <p:cxnSp>
            <p:nvCxnSpPr>
              <p:cNvPr id="26" name="Straight Connector 60"/>
              <p:cNvCxnSpPr>
                <a:cxnSpLocks noChangeShapeType="1"/>
              </p:cNvCxnSpPr>
              <p:nvPr/>
            </p:nvCxnSpPr>
            <p:spPr bwMode="auto">
              <a:xfrm rot="5400000" flipH="1" flipV="1">
                <a:off x="7043737" y="5040313"/>
                <a:ext cx="336550" cy="250825"/>
              </a:xfrm>
              <a:prstGeom prst="line">
                <a:avLst/>
              </a:prstGeom>
              <a:noFill/>
              <a:ln w="9525">
                <a:solidFill>
                  <a:schemeClr val="tx1"/>
                </a:solidFill>
                <a:round/>
                <a:headEnd/>
                <a:tailEnd/>
              </a:ln>
            </p:spPr>
          </p:cxnSp>
          <p:sp>
            <p:nvSpPr>
              <p:cNvPr id="27" name="Freeform 63"/>
              <p:cNvSpPr>
                <a:spLocks noChangeArrowheads="1"/>
              </p:cNvSpPr>
              <p:nvPr/>
            </p:nvSpPr>
            <p:spPr bwMode="auto">
              <a:xfrm>
                <a:off x="7280275" y="4978400"/>
                <a:ext cx="98425" cy="92075"/>
              </a:xfrm>
              <a:custGeom>
                <a:avLst/>
                <a:gdLst>
                  <a:gd name="T0" fmla="*/ 0 w 98425"/>
                  <a:gd name="T1" fmla="*/ 15875 h 92075"/>
                  <a:gd name="T2" fmla="*/ 60325 w 98425"/>
                  <a:gd name="T3" fmla="*/ 92075 h 92075"/>
                  <a:gd name="T4" fmla="*/ 98425 w 98425"/>
                  <a:gd name="T5" fmla="*/ 0 h 92075"/>
                  <a:gd name="T6" fmla="*/ 0 w 98425"/>
                  <a:gd name="T7" fmla="*/ 15875 h 92075"/>
                  <a:gd name="T8" fmla="*/ 0 60000 65536"/>
                  <a:gd name="T9" fmla="*/ 0 60000 65536"/>
                  <a:gd name="T10" fmla="*/ 0 60000 65536"/>
                  <a:gd name="T11" fmla="*/ 0 60000 65536"/>
                  <a:gd name="T12" fmla="*/ 0 w 98425"/>
                  <a:gd name="T13" fmla="*/ 0 h 92075"/>
                  <a:gd name="T14" fmla="*/ 98425 w 98425"/>
                  <a:gd name="T15" fmla="*/ 92075 h 92075"/>
                </a:gdLst>
                <a:ahLst/>
                <a:cxnLst>
                  <a:cxn ang="T8">
                    <a:pos x="T0" y="T1"/>
                  </a:cxn>
                  <a:cxn ang="T9">
                    <a:pos x="T2" y="T3"/>
                  </a:cxn>
                  <a:cxn ang="T10">
                    <a:pos x="T4" y="T5"/>
                  </a:cxn>
                  <a:cxn ang="T11">
                    <a:pos x="T6" y="T7"/>
                  </a:cxn>
                </a:cxnLst>
                <a:rect l="T12" t="T13" r="T14" b="T15"/>
                <a:pathLst>
                  <a:path w="98425" h="92075">
                    <a:moveTo>
                      <a:pt x="0" y="15875"/>
                    </a:moveTo>
                    <a:lnTo>
                      <a:pt x="60325" y="92075"/>
                    </a:lnTo>
                    <a:lnTo>
                      <a:pt x="98425" y="0"/>
                    </a:lnTo>
                    <a:lnTo>
                      <a:pt x="0" y="158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6" name="Line 180"/>
            <p:cNvSpPr>
              <a:spLocks noChangeShapeType="1"/>
            </p:cNvSpPr>
            <p:nvPr/>
          </p:nvSpPr>
          <p:spPr bwMode="auto">
            <a:xfrm>
              <a:off x="6705600" y="1600200"/>
              <a:ext cx="0" cy="4419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17" name="Straight Arrow Connector 66"/>
            <p:cNvCxnSpPr>
              <a:cxnSpLocks noChangeShapeType="1"/>
            </p:cNvCxnSpPr>
            <p:nvPr/>
          </p:nvCxnSpPr>
          <p:spPr bwMode="auto">
            <a:xfrm rot="5400000" flipH="1" flipV="1">
              <a:off x="6400006" y="2362200"/>
              <a:ext cx="610394" cy="794"/>
            </a:xfrm>
            <a:prstGeom prst="straightConnector1">
              <a:avLst/>
            </a:prstGeom>
            <a:noFill/>
            <a:ln w="28575">
              <a:solidFill>
                <a:srgbClr val="FF0000"/>
              </a:solidFill>
              <a:round/>
              <a:headEnd/>
              <a:tailEnd type="arrow" w="med" len="med"/>
            </a:ln>
          </p:spPr>
        </p:cxnSp>
        <p:graphicFrame>
          <p:nvGraphicFramePr>
            <p:cNvPr id="18" name="Object 4"/>
            <p:cNvGraphicFramePr>
              <a:graphicFrameLocks noChangeAspect="1"/>
            </p:cNvGraphicFramePr>
            <p:nvPr/>
          </p:nvGraphicFramePr>
          <p:xfrm>
            <a:off x="7473950" y="3352800"/>
            <a:ext cx="1670050" cy="323850"/>
          </p:xfrm>
          <a:graphic>
            <a:graphicData uri="http://schemas.openxmlformats.org/presentationml/2006/ole">
              <mc:AlternateContent xmlns:mc="http://schemas.openxmlformats.org/markup-compatibility/2006">
                <mc:Choice xmlns:v="urn:schemas-microsoft-com:vml" Requires="v">
                  <p:oleObj spid="_x0000_s9313" name="Equation" r:id="rId13" imgW="1181100" imgH="228600" progId="Equation.DSMT4">
                    <p:embed/>
                  </p:oleObj>
                </mc:Choice>
                <mc:Fallback>
                  <p:oleObj name="Equation" r:id="rId13" imgW="1181100" imgH="228600" progId="Equation.DSMT4">
                    <p:embed/>
                    <p:pic>
                      <p:nvPicPr>
                        <p:cNvPr id="18"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73950" y="3352800"/>
                          <a:ext cx="16700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19" name="Straight Arrow Connector 70"/>
            <p:cNvCxnSpPr>
              <a:cxnSpLocks noChangeShapeType="1"/>
            </p:cNvCxnSpPr>
            <p:nvPr/>
          </p:nvCxnSpPr>
          <p:spPr bwMode="auto">
            <a:xfrm rot="5400000">
              <a:off x="5486400" y="4648200"/>
              <a:ext cx="1143000" cy="685800"/>
            </a:xfrm>
            <a:prstGeom prst="straightConnector1">
              <a:avLst/>
            </a:prstGeom>
            <a:noFill/>
            <a:ln w="28575">
              <a:solidFill>
                <a:srgbClr val="FF0000"/>
              </a:solidFill>
              <a:round/>
              <a:headEnd/>
              <a:tailEnd type="arrow" w="med" len="med"/>
            </a:ln>
          </p:spPr>
        </p:cxnSp>
        <p:sp>
          <p:nvSpPr>
            <p:cNvPr id="20" name="Freeform 72"/>
            <p:cNvSpPr>
              <a:spLocks noChangeArrowheads="1"/>
            </p:cNvSpPr>
            <p:nvPr/>
          </p:nvSpPr>
          <p:spPr bwMode="auto">
            <a:xfrm>
              <a:off x="6286500" y="4584700"/>
              <a:ext cx="406400" cy="129117"/>
            </a:xfrm>
            <a:custGeom>
              <a:avLst/>
              <a:gdLst>
                <a:gd name="T0" fmla="*/ 0 w 406400"/>
                <a:gd name="T1" fmla="*/ 0 h 129117"/>
                <a:gd name="T2" fmla="*/ 203200 w 406400"/>
                <a:gd name="T3" fmla="*/ 114300 h 129117"/>
                <a:gd name="T4" fmla="*/ 406400 w 406400"/>
                <a:gd name="T5" fmla="*/ 88900 h 129117"/>
                <a:gd name="T6" fmla="*/ 0 60000 65536"/>
                <a:gd name="T7" fmla="*/ 0 60000 65536"/>
                <a:gd name="T8" fmla="*/ 0 60000 65536"/>
                <a:gd name="T9" fmla="*/ 0 w 406400"/>
                <a:gd name="T10" fmla="*/ 0 h 129117"/>
                <a:gd name="T11" fmla="*/ 406400 w 406400"/>
                <a:gd name="T12" fmla="*/ 129117 h 129117"/>
              </a:gdLst>
              <a:ahLst/>
              <a:cxnLst>
                <a:cxn ang="T6">
                  <a:pos x="T0" y="T1"/>
                </a:cxn>
                <a:cxn ang="T7">
                  <a:pos x="T2" y="T3"/>
                </a:cxn>
                <a:cxn ang="T8">
                  <a:pos x="T4" y="T5"/>
                </a:cxn>
              </a:cxnLst>
              <a:rect l="T9" t="T10" r="T11" b="T12"/>
              <a:pathLst>
                <a:path w="406400" h="129117">
                  <a:moveTo>
                    <a:pt x="0" y="0"/>
                  </a:moveTo>
                  <a:cubicBezTo>
                    <a:pt x="67733" y="49741"/>
                    <a:pt x="135467" y="99483"/>
                    <a:pt x="203200" y="114300"/>
                  </a:cubicBezTo>
                  <a:cubicBezTo>
                    <a:pt x="270933" y="129117"/>
                    <a:pt x="406400" y="88900"/>
                    <a:pt x="406400" y="889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aphicFrame>
          <p:nvGraphicFramePr>
            <p:cNvPr id="21" name="Object 8"/>
            <p:cNvGraphicFramePr>
              <a:graphicFrameLocks noChangeAspect="1"/>
            </p:cNvGraphicFramePr>
            <p:nvPr/>
          </p:nvGraphicFramePr>
          <p:xfrm>
            <a:off x="6400800" y="4800600"/>
            <a:ext cx="179388" cy="250825"/>
          </p:xfrm>
          <a:graphic>
            <a:graphicData uri="http://schemas.openxmlformats.org/presentationml/2006/ole">
              <mc:AlternateContent xmlns:mc="http://schemas.openxmlformats.org/markup-compatibility/2006">
                <mc:Choice xmlns:v="urn:schemas-microsoft-com:vml" Requires="v">
                  <p:oleObj spid="_x0000_s9314" name="Equation" r:id="rId15" imgW="127000" imgH="177800" progId="Equation.DSMT4">
                    <p:embed/>
                  </p:oleObj>
                </mc:Choice>
                <mc:Fallback>
                  <p:oleObj name="Equation" r:id="rId15" imgW="127000" imgH="177800" progId="Equation.DSMT4">
                    <p:embed/>
                    <p:pic>
                      <p:nvPicPr>
                        <p:cNvPr id="21"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0800" y="4800600"/>
                          <a:ext cx="179388"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6" name="TextBox 35"/>
          <p:cNvSpPr txBox="1"/>
          <p:nvPr/>
        </p:nvSpPr>
        <p:spPr>
          <a:xfrm>
            <a:off x="5809792" y="5957006"/>
            <a:ext cx="3397114" cy="369332"/>
          </a:xfrm>
          <a:prstGeom prst="rect">
            <a:avLst/>
          </a:prstGeom>
          <a:noFill/>
        </p:spPr>
        <p:txBody>
          <a:bodyPr wrap="square" rtlCol="0">
            <a:spAutoFit/>
          </a:bodyPr>
          <a:lstStyle/>
          <a:p>
            <a:r>
              <a:rPr lang="en-US" i="1" dirty="0"/>
              <a:t>See solution on class Website.</a:t>
            </a:r>
          </a:p>
        </p:txBody>
      </p:sp>
    </p:spTree>
    <p:extLst>
      <p:ext uri="{BB962C8B-B14F-4D97-AF65-F5344CB8AC3E}">
        <p14:creationId xmlns:p14="http://schemas.microsoft.com/office/powerpoint/2010/main" val="308902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F6B29017-D073-4841-98A7-69E2551F0B1F}"/>
              </a:ext>
            </a:extLst>
          </p:cNvPr>
          <p:cNvSpPr txBox="1"/>
          <p:nvPr/>
        </p:nvSpPr>
        <p:spPr>
          <a:xfrm>
            <a:off x="266217" y="916760"/>
            <a:ext cx="5468897"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Let’s assume the entire mass is moving with an initial velocity of                          in the x-direction.  If body 3’s angle is            , what is the final velocity of body 1 and 3?</a:t>
            </a:r>
          </a:p>
        </p:txBody>
      </p:sp>
      <p:grpSp>
        <p:nvGrpSpPr>
          <p:cNvPr id="4" name="Group 73"/>
          <p:cNvGrpSpPr>
            <a:grpSpLocks/>
          </p:cNvGrpSpPr>
          <p:nvPr/>
        </p:nvGrpSpPr>
        <p:grpSpPr bwMode="auto">
          <a:xfrm>
            <a:off x="5207953" y="-117873"/>
            <a:ext cx="3875722" cy="3546873"/>
            <a:chOff x="4267200" y="1600200"/>
            <a:chExt cx="4876800" cy="4419600"/>
          </a:xfrm>
        </p:grpSpPr>
        <p:graphicFrame>
          <p:nvGraphicFramePr>
            <p:cNvPr id="5" name="Object 4"/>
            <p:cNvGraphicFramePr>
              <a:graphicFrameLocks noChangeAspect="1"/>
            </p:cNvGraphicFramePr>
            <p:nvPr/>
          </p:nvGraphicFramePr>
          <p:xfrm>
            <a:off x="5105400" y="2362200"/>
            <a:ext cx="1471612" cy="323850"/>
          </p:xfrm>
          <a:graphic>
            <a:graphicData uri="http://schemas.openxmlformats.org/presentationml/2006/ole">
              <mc:AlternateContent xmlns:mc="http://schemas.openxmlformats.org/markup-compatibility/2006">
                <mc:Choice xmlns:v="urn:schemas-microsoft-com:vml" Requires="v">
                  <p:oleObj spid="_x0000_s15407" name="Equation" r:id="rId3" imgW="1041400" imgH="228600" progId="Equation.DSMT4">
                    <p:embed/>
                  </p:oleObj>
                </mc:Choice>
                <mc:Fallback>
                  <p:oleObj name="Equation" r:id="rId3" imgW="1041400" imgH="2286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362200"/>
                          <a:ext cx="1471612"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Line 185"/>
            <p:cNvSpPr>
              <a:spLocks noChangeShapeType="1"/>
            </p:cNvSpPr>
            <p:nvPr/>
          </p:nvSpPr>
          <p:spPr bwMode="auto">
            <a:xfrm>
              <a:off x="7543800" y="3886200"/>
              <a:ext cx="7620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7" name="Object 3"/>
            <p:cNvGraphicFramePr>
              <a:graphicFrameLocks noChangeAspect="1"/>
            </p:cNvGraphicFramePr>
            <p:nvPr/>
          </p:nvGraphicFramePr>
          <p:xfrm>
            <a:off x="6781800" y="2133600"/>
            <a:ext cx="1365250" cy="323850"/>
          </p:xfrm>
          <a:graphic>
            <a:graphicData uri="http://schemas.openxmlformats.org/presentationml/2006/ole">
              <mc:AlternateContent xmlns:mc="http://schemas.openxmlformats.org/markup-compatibility/2006">
                <mc:Choice xmlns:v="urn:schemas-microsoft-com:vml" Requires="v">
                  <p:oleObj spid="_x0000_s15408" name="Equation" r:id="rId5" imgW="965200" imgH="228600" progId="Equation.DSMT4">
                    <p:embed/>
                  </p:oleObj>
                </mc:Choice>
                <mc:Fallback>
                  <p:oleObj name="Equation" r:id="rId5" imgW="965200" imgH="228600" progId="Equation.DSMT4">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133600"/>
                          <a:ext cx="13652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7"/>
            <p:cNvGraphicFramePr>
              <a:graphicFrameLocks noChangeAspect="1"/>
            </p:cNvGraphicFramePr>
            <p:nvPr/>
          </p:nvGraphicFramePr>
          <p:xfrm>
            <a:off x="7742238" y="4038600"/>
            <a:ext cx="1401762" cy="323850"/>
          </p:xfrm>
          <a:graphic>
            <a:graphicData uri="http://schemas.openxmlformats.org/presentationml/2006/ole">
              <mc:AlternateContent xmlns:mc="http://schemas.openxmlformats.org/markup-compatibility/2006">
                <mc:Choice xmlns:v="urn:schemas-microsoft-com:vml" Requires="v">
                  <p:oleObj spid="_x0000_s15409" name="Equation" r:id="rId7" imgW="990600" imgH="228600" progId="Equation.DSMT4">
                    <p:embed/>
                  </p:oleObj>
                </mc:Choice>
                <mc:Fallback>
                  <p:oleObj name="Equation" r:id="rId7" imgW="990600" imgH="228600" progId="Equation.DSMT4">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2238" y="4038600"/>
                          <a:ext cx="1401762"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 name="Object 8"/>
            <p:cNvGraphicFramePr>
              <a:graphicFrameLocks noChangeAspect="1"/>
            </p:cNvGraphicFramePr>
            <p:nvPr/>
          </p:nvGraphicFramePr>
          <p:xfrm>
            <a:off x="4267200" y="4495800"/>
            <a:ext cx="1652588" cy="323850"/>
          </p:xfrm>
          <a:graphic>
            <a:graphicData uri="http://schemas.openxmlformats.org/presentationml/2006/ole">
              <mc:AlternateContent xmlns:mc="http://schemas.openxmlformats.org/markup-compatibility/2006">
                <mc:Choice xmlns:v="urn:schemas-microsoft-com:vml" Requires="v">
                  <p:oleObj spid="_x0000_s15410" name="Equation" r:id="rId9" imgW="1168400" imgH="228600" progId="Equation.DSMT4">
                    <p:embed/>
                  </p:oleObj>
                </mc:Choice>
                <mc:Fallback>
                  <p:oleObj name="Equation" r:id="rId9" imgW="1168400" imgH="22860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4495800"/>
                          <a:ext cx="1652588"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 name="Object 9"/>
            <p:cNvGraphicFramePr>
              <a:graphicFrameLocks noChangeAspect="1"/>
            </p:cNvGraphicFramePr>
            <p:nvPr/>
          </p:nvGraphicFramePr>
          <p:xfrm>
            <a:off x="5486400" y="5029200"/>
            <a:ext cx="233363" cy="287338"/>
          </p:xfrm>
          <a:graphic>
            <a:graphicData uri="http://schemas.openxmlformats.org/presentationml/2006/ole">
              <mc:AlternateContent xmlns:mc="http://schemas.openxmlformats.org/markup-compatibility/2006">
                <mc:Choice xmlns:v="urn:schemas-microsoft-com:vml" Requires="v">
                  <p:oleObj spid="_x0000_s15411" name="Equation" r:id="rId11" imgW="165100" imgH="203200" progId="Equation.DSMT4">
                    <p:embed/>
                  </p:oleObj>
                </mc:Choice>
                <mc:Fallback>
                  <p:oleObj name="Equation" r:id="rId11" imgW="165100" imgH="203200" progId="Equation.DSMT4">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5029200"/>
                          <a:ext cx="233363"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Oval 27"/>
            <p:cNvSpPr>
              <a:spLocks noChangeArrowheads="1"/>
            </p:cNvSpPr>
            <p:nvPr/>
          </p:nvSpPr>
          <p:spPr bwMode="auto">
            <a:xfrm>
              <a:off x="6324600" y="3505200"/>
              <a:ext cx="762000" cy="762000"/>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2" name="Group 32"/>
            <p:cNvGrpSpPr>
              <a:grpSpLocks/>
            </p:cNvGrpSpPr>
            <p:nvPr/>
          </p:nvGrpSpPr>
          <p:grpSpPr bwMode="auto">
            <a:xfrm>
              <a:off x="6172200" y="2667000"/>
              <a:ext cx="1143000" cy="838200"/>
              <a:chOff x="7315200" y="4724400"/>
              <a:chExt cx="1143000" cy="838200"/>
            </a:xfrm>
          </p:grpSpPr>
          <p:sp>
            <p:nvSpPr>
              <p:cNvPr id="33" name="Oval 28"/>
              <p:cNvSpPr>
                <a:spLocks noChangeArrowheads="1"/>
              </p:cNvSpPr>
              <p:nvPr/>
            </p:nvSpPr>
            <p:spPr bwMode="auto">
              <a:xfrm>
                <a:off x="7467600" y="4724400"/>
                <a:ext cx="762000" cy="762000"/>
              </a:xfrm>
              <a:prstGeom prst="ellipse">
                <a:avLst/>
              </a:prstGeom>
              <a:solidFill>
                <a:srgbClr val="FF0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34" name="Rectangle 29"/>
              <p:cNvSpPr>
                <a:spLocks noChangeArrowheads="1"/>
              </p:cNvSpPr>
              <p:nvPr/>
            </p:nvSpPr>
            <p:spPr bwMode="auto">
              <a:xfrm>
                <a:off x="7315200" y="51054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35" name="Straight Connector 31"/>
              <p:cNvCxnSpPr>
                <a:cxnSpLocks noChangeShapeType="1"/>
              </p:cNvCxnSpPr>
              <p:nvPr/>
            </p:nvCxnSpPr>
            <p:spPr bwMode="auto">
              <a:xfrm>
                <a:off x="7467600" y="5105400"/>
                <a:ext cx="762000" cy="1588"/>
              </a:xfrm>
              <a:prstGeom prst="line">
                <a:avLst/>
              </a:prstGeom>
              <a:noFill/>
              <a:ln w="9525">
                <a:solidFill>
                  <a:schemeClr val="tx1"/>
                </a:solidFill>
                <a:round/>
                <a:headEnd/>
                <a:tailEnd/>
              </a:ln>
            </p:spPr>
          </p:cxnSp>
        </p:grpSp>
        <p:grpSp>
          <p:nvGrpSpPr>
            <p:cNvPr id="13" name="Group 50"/>
            <p:cNvGrpSpPr>
              <a:grpSpLocks/>
            </p:cNvGrpSpPr>
            <p:nvPr/>
          </p:nvGrpSpPr>
          <p:grpSpPr bwMode="auto">
            <a:xfrm>
              <a:off x="7086600" y="3276600"/>
              <a:ext cx="1143000" cy="838200"/>
              <a:chOff x="7543800" y="4572000"/>
              <a:chExt cx="1143000" cy="838200"/>
            </a:xfrm>
          </p:grpSpPr>
          <p:sp>
            <p:nvSpPr>
              <p:cNvPr id="28" name="Oval 33"/>
              <p:cNvSpPr>
                <a:spLocks noChangeArrowheads="1"/>
              </p:cNvSpPr>
              <p:nvPr/>
            </p:nvSpPr>
            <p:spPr bwMode="auto">
              <a:xfrm>
                <a:off x="7696200" y="4648200"/>
                <a:ext cx="762000" cy="762000"/>
              </a:xfrm>
              <a:prstGeom prst="ellipse">
                <a:avLst/>
              </a:prstGeom>
              <a:solidFill>
                <a:srgbClr val="FFFF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9" name="Rectangle 34"/>
              <p:cNvSpPr>
                <a:spLocks noChangeArrowheads="1"/>
              </p:cNvSpPr>
              <p:nvPr/>
            </p:nvSpPr>
            <p:spPr bwMode="auto">
              <a:xfrm>
                <a:off x="7543800" y="45720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30" name="Freeform 38"/>
              <p:cNvSpPr>
                <a:spLocks noChangeArrowheads="1"/>
              </p:cNvSpPr>
              <p:nvPr/>
            </p:nvSpPr>
            <p:spPr bwMode="auto">
              <a:xfrm>
                <a:off x="7594600" y="4953000"/>
                <a:ext cx="482600" cy="431800"/>
              </a:xfrm>
              <a:custGeom>
                <a:avLst/>
                <a:gdLst>
                  <a:gd name="T0" fmla="*/ 482600 w 469900"/>
                  <a:gd name="T1" fmla="*/ 39255 h 419100"/>
                  <a:gd name="T2" fmla="*/ 208692 w 469900"/>
                  <a:gd name="T3" fmla="*/ 431800 h 419100"/>
                  <a:gd name="T4" fmla="*/ 0 w 469900"/>
                  <a:gd name="T5" fmla="*/ 0 h 419100"/>
                  <a:gd name="T6" fmla="*/ 482600 w 469900"/>
                  <a:gd name="T7" fmla="*/ 39255 h 419100"/>
                  <a:gd name="T8" fmla="*/ 0 60000 65536"/>
                  <a:gd name="T9" fmla="*/ 0 60000 65536"/>
                  <a:gd name="T10" fmla="*/ 0 60000 65536"/>
                  <a:gd name="T11" fmla="*/ 0 60000 65536"/>
                  <a:gd name="T12" fmla="*/ 0 w 469900"/>
                  <a:gd name="T13" fmla="*/ 0 h 419100"/>
                  <a:gd name="T14" fmla="*/ 469900 w 469900"/>
                  <a:gd name="T15" fmla="*/ 419100 h 419100"/>
                </a:gdLst>
                <a:ahLst/>
                <a:cxnLst>
                  <a:cxn ang="T8">
                    <a:pos x="T0" y="T1"/>
                  </a:cxn>
                  <a:cxn ang="T9">
                    <a:pos x="T2" y="T3"/>
                  </a:cxn>
                  <a:cxn ang="T10">
                    <a:pos x="T4" y="T5"/>
                  </a:cxn>
                  <a:cxn ang="T11">
                    <a:pos x="T6" y="T7"/>
                  </a:cxn>
                </a:cxnLst>
                <a:rect l="T12" t="T13" r="T14" b="T15"/>
                <a:pathLst>
                  <a:path w="469900" h="419100">
                    <a:moveTo>
                      <a:pt x="469900" y="38100"/>
                    </a:moveTo>
                    <a:lnTo>
                      <a:pt x="203200" y="419100"/>
                    </a:lnTo>
                    <a:lnTo>
                      <a:pt x="0" y="0"/>
                    </a:lnTo>
                    <a:lnTo>
                      <a:pt x="469900" y="381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31" name="Straight Connector 40"/>
              <p:cNvCxnSpPr>
                <a:cxnSpLocks noChangeShapeType="1"/>
              </p:cNvCxnSpPr>
              <p:nvPr/>
            </p:nvCxnSpPr>
            <p:spPr bwMode="auto">
              <a:xfrm flipV="1">
                <a:off x="8077200" y="5029200"/>
                <a:ext cx="381000" cy="1588"/>
              </a:xfrm>
              <a:prstGeom prst="line">
                <a:avLst/>
              </a:prstGeom>
              <a:noFill/>
              <a:ln w="9525">
                <a:solidFill>
                  <a:schemeClr val="tx1"/>
                </a:solidFill>
                <a:round/>
                <a:headEnd/>
                <a:tailEnd/>
              </a:ln>
            </p:spPr>
          </p:cxnSp>
          <p:cxnSp>
            <p:nvCxnSpPr>
              <p:cNvPr id="32" name="Straight Connector 42"/>
              <p:cNvCxnSpPr>
                <a:cxnSpLocks noChangeShapeType="1"/>
              </p:cNvCxnSpPr>
              <p:nvPr/>
            </p:nvCxnSpPr>
            <p:spPr bwMode="auto">
              <a:xfrm rot="5400000">
                <a:off x="7804150" y="5060950"/>
                <a:ext cx="304800" cy="241301"/>
              </a:xfrm>
              <a:prstGeom prst="line">
                <a:avLst/>
              </a:prstGeom>
              <a:noFill/>
              <a:ln w="9525">
                <a:solidFill>
                  <a:schemeClr val="tx1"/>
                </a:solidFill>
                <a:round/>
                <a:headEnd/>
                <a:tailEnd/>
              </a:ln>
            </p:spPr>
          </p:cxnSp>
        </p:grpSp>
        <p:sp>
          <p:nvSpPr>
            <p:cNvPr id="14" name="Line 181"/>
            <p:cNvSpPr>
              <a:spLocks noChangeShapeType="1"/>
            </p:cNvSpPr>
            <p:nvPr/>
          </p:nvSpPr>
          <p:spPr bwMode="auto">
            <a:xfrm>
              <a:off x="4572000" y="3886200"/>
              <a:ext cx="43434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 name="Group 64"/>
            <p:cNvGrpSpPr>
              <a:grpSpLocks/>
            </p:cNvGrpSpPr>
            <p:nvPr/>
          </p:nvGrpSpPr>
          <p:grpSpPr bwMode="auto">
            <a:xfrm>
              <a:off x="5867400" y="4343400"/>
              <a:ext cx="917575" cy="895350"/>
              <a:chOff x="6858000" y="4572000"/>
              <a:chExt cx="917575" cy="895350"/>
            </a:xfrm>
          </p:grpSpPr>
          <p:sp>
            <p:nvSpPr>
              <p:cNvPr id="22" name="Oval 51"/>
              <p:cNvSpPr>
                <a:spLocks noChangeArrowheads="1"/>
              </p:cNvSpPr>
              <p:nvPr/>
            </p:nvSpPr>
            <p:spPr bwMode="auto">
              <a:xfrm>
                <a:off x="6934200" y="4648200"/>
                <a:ext cx="762000" cy="762000"/>
              </a:xfrm>
              <a:prstGeom prst="ellipse">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3" name="Rectangle 53"/>
              <p:cNvSpPr>
                <a:spLocks noChangeArrowheads="1"/>
              </p:cNvSpPr>
              <p:nvPr/>
            </p:nvSpPr>
            <p:spPr bwMode="auto">
              <a:xfrm>
                <a:off x="6858000" y="4572000"/>
                <a:ext cx="9144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4" name="Freeform 54"/>
              <p:cNvSpPr>
                <a:spLocks noChangeArrowheads="1"/>
              </p:cNvSpPr>
              <p:nvPr/>
            </p:nvSpPr>
            <p:spPr bwMode="auto">
              <a:xfrm>
                <a:off x="7042150" y="4962525"/>
                <a:ext cx="733425" cy="504825"/>
              </a:xfrm>
              <a:custGeom>
                <a:avLst/>
                <a:gdLst>
                  <a:gd name="T0" fmla="*/ 295275 w 733425"/>
                  <a:gd name="T1" fmla="*/ 34925 h 504825"/>
                  <a:gd name="T2" fmla="*/ 0 w 733425"/>
                  <a:gd name="T3" fmla="*/ 447675 h 504825"/>
                  <a:gd name="T4" fmla="*/ 660400 w 733425"/>
                  <a:gd name="T5" fmla="*/ 504825 h 504825"/>
                  <a:gd name="T6" fmla="*/ 733425 w 733425"/>
                  <a:gd name="T7" fmla="*/ 0 h 504825"/>
                  <a:gd name="T8" fmla="*/ 295275 w 733425"/>
                  <a:gd name="T9" fmla="*/ 34925 h 504825"/>
                  <a:gd name="T10" fmla="*/ 0 60000 65536"/>
                  <a:gd name="T11" fmla="*/ 0 60000 65536"/>
                  <a:gd name="T12" fmla="*/ 0 60000 65536"/>
                  <a:gd name="T13" fmla="*/ 0 60000 65536"/>
                  <a:gd name="T14" fmla="*/ 0 60000 65536"/>
                  <a:gd name="T15" fmla="*/ 0 w 733425"/>
                  <a:gd name="T16" fmla="*/ 0 h 504825"/>
                  <a:gd name="T17" fmla="*/ 733425 w 733425"/>
                  <a:gd name="T18" fmla="*/ 504825 h 504825"/>
                </a:gdLst>
                <a:ahLst/>
                <a:cxnLst>
                  <a:cxn ang="T10">
                    <a:pos x="T0" y="T1"/>
                  </a:cxn>
                  <a:cxn ang="T11">
                    <a:pos x="T2" y="T3"/>
                  </a:cxn>
                  <a:cxn ang="T12">
                    <a:pos x="T4" y="T5"/>
                  </a:cxn>
                  <a:cxn ang="T13">
                    <a:pos x="T6" y="T7"/>
                  </a:cxn>
                  <a:cxn ang="T14">
                    <a:pos x="T8" y="T9"/>
                  </a:cxn>
                </a:cxnLst>
                <a:rect l="T15" t="T16" r="T17" b="T18"/>
                <a:pathLst>
                  <a:path w="733425" h="504825">
                    <a:moveTo>
                      <a:pt x="295275" y="34925"/>
                    </a:moveTo>
                    <a:lnTo>
                      <a:pt x="0" y="447675"/>
                    </a:lnTo>
                    <a:lnTo>
                      <a:pt x="660400" y="504825"/>
                    </a:lnTo>
                    <a:lnTo>
                      <a:pt x="733425" y="0"/>
                    </a:lnTo>
                    <a:lnTo>
                      <a:pt x="295275" y="349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25" name="Straight Connector 58"/>
              <p:cNvCxnSpPr>
                <a:cxnSpLocks noChangeShapeType="1"/>
              </p:cNvCxnSpPr>
              <p:nvPr/>
            </p:nvCxnSpPr>
            <p:spPr bwMode="auto">
              <a:xfrm>
                <a:off x="6934200" y="5029200"/>
                <a:ext cx="381000" cy="1588"/>
              </a:xfrm>
              <a:prstGeom prst="line">
                <a:avLst/>
              </a:prstGeom>
              <a:noFill/>
              <a:ln w="9525">
                <a:solidFill>
                  <a:schemeClr val="tx1"/>
                </a:solidFill>
                <a:round/>
                <a:headEnd/>
                <a:tailEnd/>
              </a:ln>
            </p:spPr>
          </p:cxnSp>
          <p:cxnSp>
            <p:nvCxnSpPr>
              <p:cNvPr id="26" name="Straight Connector 60"/>
              <p:cNvCxnSpPr>
                <a:cxnSpLocks noChangeShapeType="1"/>
              </p:cNvCxnSpPr>
              <p:nvPr/>
            </p:nvCxnSpPr>
            <p:spPr bwMode="auto">
              <a:xfrm rot="5400000" flipH="1" flipV="1">
                <a:off x="7043737" y="5040313"/>
                <a:ext cx="336550" cy="250825"/>
              </a:xfrm>
              <a:prstGeom prst="line">
                <a:avLst/>
              </a:prstGeom>
              <a:noFill/>
              <a:ln w="9525">
                <a:solidFill>
                  <a:schemeClr val="tx1"/>
                </a:solidFill>
                <a:round/>
                <a:headEnd/>
                <a:tailEnd/>
              </a:ln>
            </p:spPr>
          </p:cxnSp>
          <p:sp>
            <p:nvSpPr>
              <p:cNvPr id="27" name="Freeform 63"/>
              <p:cNvSpPr>
                <a:spLocks noChangeArrowheads="1"/>
              </p:cNvSpPr>
              <p:nvPr/>
            </p:nvSpPr>
            <p:spPr bwMode="auto">
              <a:xfrm>
                <a:off x="7280275" y="4978400"/>
                <a:ext cx="98425" cy="92075"/>
              </a:xfrm>
              <a:custGeom>
                <a:avLst/>
                <a:gdLst>
                  <a:gd name="T0" fmla="*/ 0 w 98425"/>
                  <a:gd name="T1" fmla="*/ 15875 h 92075"/>
                  <a:gd name="T2" fmla="*/ 60325 w 98425"/>
                  <a:gd name="T3" fmla="*/ 92075 h 92075"/>
                  <a:gd name="T4" fmla="*/ 98425 w 98425"/>
                  <a:gd name="T5" fmla="*/ 0 h 92075"/>
                  <a:gd name="T6" fmla="*/ 0 w 98425"/>
                  <a:gd name="T7" fmla="*/ 15875 h 92075"/>
                  <a:gd name="T8" fmla="*/ 0 60000 65536"/>
                  <a:gd name="T9" fmla="*/ 0 60000 65536"/>
                  <a:gd name="T10" fmla="*/ 0 60000 65536"/>
                  <a:gd name="T11" fmla="*/ 0 60000 65536"/>
                  <a:gd name="T12" fmla="*/ 0 w 98425"/>
                  <a:gd name="T13" fmla="*/ 0 h 92075"/>
                  <a:gd name="T14" fmla="*/ 98425 w 98425"/>
                  <a:gd name="T15" fmla="*/ 92075 h 92075"/>
                </a:gdLst>
                <a:ahLst/>
                <a:cxnLst>
                  <a:cxn ang="T8">
                    <a:pos x="T0" y="T1"/>
                  </a:cxn>
                  <a:cxn ang="T9">
                    <a:pos x="T2" y="T3"/>
                  </a:cxn>
                  <a:cxn ang="T10">
                    <a:pos x="T4" y="T5"/>
                  </a:cxn>
                  <a:cxn ang="T11">
                    <a:pos x="T6" y="T7"/>
                  </a:cxn>
                </a:cxnLst>
                <a:rect l="T12" t="T13" r="T14" b="T15"/>
                <a:pathLst>
                  <a:path w="98425" h="92075">
                    <a:moveTo>
                      <a:pt x="0" y="15875"/>
                    </a:moveTo>
                    <a:lnTo>
                      <a:pt x="60325" y="92075"/>
                    </a:lnTo>
                    <a:lnTo>
                      <a:pt x="98425" y="0"/>
                    </a:lnTo>
                    <a:lnTo>
                      <a:pt x="0" y="158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6" name="Line 180"/>
            <p:cNvSpPr>
              <a:spLocks noChangeShapeType="1"/>
            </p:cNvSpPr>
            <p:nvPr/>
          </p:nvSpPr>
          <p:spPr bwMode="auto">
            <a:xfrm>
              <a:off x="6705600" y="1600200"/>
              <a:ext cx="0" cy="4419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17" name="Straight Arrow Connector 66"/>
            <p:cNvCxnSpPr>
              <a:cxnSpLocks noChangeShapeType="1"/>
            </p:cNvCxnSpPr>
            <p:nvPr/>
          </p:nvCxnSpPr>
          <p:spPr bwMode="auto">
            <a:xfrm rot="5400000" flipH="1" flipV="1">
              <a:off x="6400006" y="2362200"/>
              <a:ext cx="610394" cy="794"/>
            </a:xfrm>
            <a:prstGeom prst="straightConnector1">
              <a:avLst/>
            </a:prstGeom>
            <a:noFill/>
            <a:ln w="28575">
              <a:solidFill>
                <a:srgbClr val="FF0000"/>
              </a:solidFill>
              <a:round/>
              <a:headEnd/>
              <a:tailEnd type="arrow" w="med" len="med"/>
            </a:ln>
          </p:spPr>
        </p:cxnSp>
        <p:graphicFrame>
          <p:nvGraphicFramePr>
            <p:cNvPr id="18" name="Object 4"/>
            <p:cNvGraphicFramePr>
              <a:graphicFrameLocks noChangeAspect="1"/>
            </p:cNvGraphicFramePr>
            <p:nvPr/>
          </p:nvGraphicFramePr>
          <p:xfrm>
            <a:off x="7473950" y="3352800"/>
            <a:ext cx="1670050" cy="323850"/>
          </p:xfrm>
          <a:graphic>
            <a:graphicData uri="http://schemas.openxmlformats.org/presentationml/2006/ole">
              <mc:AlternateContent xmlns:mc="http://schemas.openxmlformats.org/markup-compatibility/2006">
                <mc:Choice xmlns:v="urn:schemas-microsoft-com:vml" Requires="v">
                  <p:oleObj spid="_x0000_s15412" name="Equation" r:id="rId13" imgW="1181100" imgH="228600" progId="Equation.DSMT4">
                    <p:embed/>
                  </p:oleObj>
                </mc:Choice>
                <mc:Fallback>
                  <p:oleObj name="Equation" r:id="rId13" imgW="1181100" imgH="228600" progId="Equation.DSMT4">
                    <p:embed/>
                    <p:pic>
                      <p:nvPicPr>
                        <p:cNvPr id="18"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73950" y="3352800"/>
                          <a:ext cx="16700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19" name="Straight Arrow Connector 70"/>
            <p:cNvCxnSpPr>
              <a:cxnSpLocks noChangeShapeType="1"/>
            </p:cNvCxnSpPr>
            <p:nvPr/>
          </p:nvCxnSpPr>
          <p:spPr bwMode="auto">
            <a:xfrm rot="5400000">
              <a:off x="5486400" y="4648200"/>
              <a:ext cx="1143000" cy="685800"/>
            </a:xfrm>
            <a:prstGeom prst="straightConnector1">
              <a:avLst/>
            </a:prstGeom>
            <a:noFill/>
            <a:ln w="28575">
              <a:solidFill>
                <a:srgbClr val="FF0000"/>
              </a:solidFill>
              <a:round/>
              <a:headEnd/>
              <a:tailEnd type="arrow" w="med" len="med"/>
            </a:ln>
          </p:spPr>
        </p:cxnSp>
        <p:sp>
          <p:nvSpPr>
            <p:cNvPr id="20" name="Freeform 72"/>
            <p:cNvSpPr>
              <a:spLocks noChangeArrowheads="1"/>
            </p:cNvSpPr>
            <p:nvPr/>
          </p:nvSpPr>
          <p:spPr bwMode="auto">
            <a:xfrm>
              <a:off x="6286500" y="4584700"/>
              <a:ext cx="406400" cy="129117"/>
            </a:xfrm>
            <a:custGeom>
              <a:avLst/>
              <a:gdLst>
                <a:gd name="T0" fmla="*/ 0 w 406400"/>
                <a:gd name="T1" fmla="*/ 0 h 129117"/>
                <a:gd name="T2" fmla="*/ 203200 w 406400"/>
                <a:gd name="T3" fmla="*/ 114300 h 129117"/>
                <a:gd name="T4" fmla="*/ 406400 w 406400"/>
                <a:gd name="T5" fmla="*/ 88900 h 129117"/>
                <a:gd name="T6" fmla="*/ 0 60000 65536"/>
                <a:gd name="T7" fmla="*/ 0 60000 65536"/>
                <a:gd name="T8" fmla="*/ 0 60000 65536"/>
                <a:gd name="T9" fmla="*/ 0 w 406400"/>
                <a:gd name="T10" fmla="*/ 0 h 129117"/>
                <a:gd name="T11" fmla="*/ 406400 w 406400"/>
                <a:gd name="T12" fmla="*/ 129117 h 129117"/>
              </a:gdLst>
              <a:ahLst/>
              <a:cxnLst>
                <a:cxn ang="T6">
                  <a:pos x="T0" y="T1"/>
                </a:cxn>
                <a:cxn ang="T7">
                  <a:pos x="T2" y="T3"/>
                </a:cxn>
                <a:cxn ang="T8">
                  <a:pos x="T4" y="T5"/>
                </a:cxn>
              </a:cxnLst>
              <a:rect l="T9" t="T10" r="T11" b="T12"/>
              <a:pathLst>
                <a:path w="406400" h="129117">
                  <a:moveTo>
                    <a:pt x="0" y="0"/>
                  </a:moveTo>
                  <a:cubicBezTo>
                    <a:pt x="67733" y="49741"/>
                    <a:pt x="135467" y="99483"/>
                    <a:pt x="203200" y="114300"/>
                  </a:cubicBezTo>
                  <a:cubicBezTo>
                    <a:pt x="270933" y="129117"/>
                    <a:pt x="406400" y="88900"/>
                    <a:pt x="406400" y="889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aphicFrame>
          <p:nvGraphicFramePr>
            <p:cNvPr id="21" name="Object 8"/>
            <p:cNvGraphicFramePr>
              <a:graphicFrameLocks noChangeAspect="1"/>
            </p:cNvGraphicFramePr>
            <p:nvPr/>
          </p:nvGraphicFramePr>
          <p:xfrm>
            <a:off x="6400800" y="4800600"/>
            <a:ext cx="179388" cy="250825"/>
          </p:xfrm>
          <a:graphic>
            <a:graphicData uri="http://schemas.openxmlformats.org/presentationml/2006/ole">
              <mc:AlternateContent xmlns:mc="http://schemas.openxmlformats.org/markup-compatibility/2006">
                <mc:Choice xmlns:v="urn:schemas-microsoft-com:vml" Requires="v">
                  <p:oleObj spid="_x0000_s15413" name="Equation" r:id="rId15" imgW="127000" imgH="177800" progId="Equation.DSMT4">
                    <p:embed/>
                  </p:oleObj>
                </mc:Choice>
                <mc:Fallback>
                  <p:oleObj name="Equation" r:id="rId15" imgW="127000" imgH="177800" progId="Equation.DSMT4">
                    <p:embed/>
                    <p:pic>
                      <p:nvPicPr>
                        <p:cNvPr id="21"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0800" y="4800600"/>
                          <a:ext cx="179388"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aphicFrame>
        <p:nvGraphicFramePr>
          <p:cNvPr id="39" name="Object 38">
            <a:extLst>
              <a:ext uri="{FF2B5EF4-FFF2-40B4-BE49-F238E27FC236}">
                <a16:creationId xmlns:a16="http://schemas.microsoft.com/office/drawing/2014/main" id="{C72F79DD-2498-2F4F-9866-7CC45D0C158A}"/>
              </a:ext>
            </a:extLst>
          </p:cNvPr>
          <p:cNvGraphicFramePr>
            <a:graphicFrameLocks noChangeAspect="1"/>
          </p:cNvGraphicFramePr>
          <p:nvPr>
            <p:extLst>
              <p:ext uri="{D42A27DB-BD31-4B8C-83A1-F6EECF244321}">
                <p14:modId xmlns:p14="http://schemas.microsoft.com/office/powerpoint/2010/main" val="4019499188"/>
              </p:ext>
            </p:extLst>
          </p:nvPr>
        </p:nvGraphicFramePr>
        <p:xfrm>
          <a:off x="2155825" y="1229405"/>
          <a:ext cx="1549400" cy="369887"/>
        </p:xfrm>
        <a:graphic>
          <a:graphicData uri="http://schemas.openxmlformats.org/presentationml/2006/ole">
            <mc:AlternateContent xmlns:mc="http://schemas.openxmlformats.org/markup-compatibility/2006">
              <mc:Choice xmlns:v="urn:schemas-microsoft-com:vml" Requires="v">
                <p:oleObj spid="_x0000_s15414" name="Equation" r:id="rId17" imgW="965200" imgH="228600" progId="Equation.DSMT4">
                  <p:embed/>
                </p:oleObj>
              </mc:Choice>
              <mc:Fallback>
                <p:oleObj name="Equation" r:id="rId17" imgW="965200" imgH="228600" progId="Equation.DSMT4">
                  <p:embed/>
                  <p:pic>
                    <p:nvPicPr>
                      <p:cNvPr id="39" name="Object 38">
                        <a:extLst>
                          <a:ext uri="{FF2B5EF4-FFF2-40B4-BE49-F238E27FC236}">
                            <a16:creationId xmlns:a16="http://schemas.microsoft.com/office/drawing/2014/main" id="{C72F79DD-2498-2F4F-9866-7CC45D0C158A}"/>
                          </a:ext>
                        </a:extLst>
                      </p:cNvPr>
                      <p:cNvPicPr/>
                      <p:nvPr/>
                    </p:nvPicPr>
                    <p:blipFill>
                      <a:blip r:embed="rId18"/>
                      <a:stretch>
                        <a:fillRect/>
                      </a:stretch>
                    </p:blipFill>
                    <p:spPr>
                      <a:xfrm>
                        <a:off x="2155825" y="1229405"/>
                        <a:ext cx="1549400" cy="369887"/>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05A1D06A-8384-8640-A563-A391EEFFC7A0}"/>
              </a:ext>
            </a:extLst>
          </p:cNvPr>
          <p:cNvGraphicFramePr>
            <a:graphicFrameLocks noChangeAspect="1"/>
          </p:cNvGraphicFramePr>
          <p:nvPr>
            <p:extLst>
              <p:ext uri="{D42A27DB-BD31-4B8C-83A1-F6EECF244321}">
                <p14:modId xmlns:p14="http://schemas.microsoft.com/office/powerpoint/2010/main" val="4008020025"/>
              </p:ext>
            </p:extLst>
          </p:nvPr>
        </p:nvGraphicFramePr>
        <p:xfrm>
          <a:off x="119863" y="2911475"/>
          <a:ext cx="8980487" cy="1751013"/>
        </p:xfrm>
        <a:graphic>
          <a:graphicData uri="http://schemas.openxmlformats.org/presentationml/2006/ole">
            <mc:AlternateContent xmlns:mc="http://schemas.openxmlformats.org/markup-compatibility/2006">
              <mc:Choice xmlns:v="urn:schemas-microsoft-com:vml" Requires="v">
                <p:oleObj spid="_x0000_s15415" name="Equation" r:id="rId19" imgW="5778500" imgH="1117600" progId="Equation.DSMT4">
                  <p:embed/>
                </p:oleObj>
              </mc:Choice>
              <mc:Fallback>
                <p:oleObj name="Equation" r:id="rId19" imgW="5778500" imgH="1117600" progId="Equation.DSMT4">
                  <p:embed/>
                  <p:pic>
                    <p:nvPicPr>
                      <p:cNvPr id="41" name="Object 40">
                        <a:extLst>
                          <a:ext uri="{FF2B5EF4-FFF2-40B4-BE49-F238E27FC236}">
                            <a16:creationId xmlns:a16="http://schemas.microsoft.com/office/drawing/2014/main" id="{05A1D06A-8384-8640-A563-A391EEFFC7A0}"/>
                          </a:ext>
                        </a:extLst>
                      </p:cNvPr>
                      <p:cNvPicPr/>
                      <p:nvPr/>
                    </p:nvPicPr>
                    <p:blipFill>
                      <a:blip r:embed="rId20"/>
                      <a:stretch>
                        <a:fillRect/>
                      </a:stretch>
                    </p:blipFill>
                    <p:spPr>
                      <a:xfrm>
                        <a:off x="119863" y="2911475"/>
                        <a:ext cx="8980487" cy="1751013"/>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6A844A4E-DCA7-3F44-B0FE-E7F7BE46061C}"/>
              </a:ext>
            </a:extLst>
          </p:cNvPr>
          <p:cNvGraphicFramePr>
            <a:graphicFrameLocks noChangeAspect="1"/>
          </p:cNvGraphicFramePr>
          <p:nvPr>
            <p:extLst>
              <p:ext uri="{D42A27DB-BD31-4B8C-83A1-F6EECF244321}">
                <p14:modId xmlns:p14="http://schemas.microsoft.com/office/powerpoint/2010/main" val="1059059853"/>
              </p:ext>
            </p:extLst>
          </p:nvPr>
        </p:nvGraphicFramePr>
        <p:xfrm>
          <a:off x="2329446" y="1543754"/>
          <a:ext cx="774700" cy="328613"/>
        </p:xfrm>
        <a:graphic>
          <a:graphicData uri="http://schemas.openxmlformats.org/presentationml/2006/ole">
            <mc:AlternateContent xmlns:mc="http://schemas.openxmlformats.org/markup-compatibility/2006">
              <mc:Choice xmlns:v="urn:schemas-microsoft-com:vml" Requires="v">
                <p:oleObj spid="_x0000_s15416" name="Equation" r:id="rId21" imgW="482600" imgH="203200" progId="Equation.DSMT4">
                  <p:embed/>
                </p:oleObj>
              </mc:Choice>
              <mc:Fallback>
                <p:oleObj name="Equation" r:id="rId21" imgW="482600" imgH="203200" progId="Equation.DSMT4">
                  <p:embed/>
                  <p:pic>
                    <p:nvPicPr>
                      <p:cNvPr id="43" name="Object 42">
                        <a:extLst>
                          <a:ext uri="{FF2B5EF4-FFF2-40B4-BE49-F238E27FC236}">
                            <a16:creationId xmlns:a16="http://schemas.microsoft.com/office/drawing/2014/main" id="{6A844A4E-DCA7-3F44-B0FE-E7F7BE46061C}"/>
                          </a:ext>
                        </a:extLst>
                      </p:cNvPr>
                      <p:cNvPicPr/>
                      <p:nvPr/>
                    </p:nvPicPr>
                    <p:blipFill>
                      <a:blip r:embed="rId22"/>
                      <a:stretch>
                        <a:fillRect/>
                      </a:stretch>
                    </p:blipFill>
                    <p:spPr>
                      <a:xfrm>
                        <a:off x="2329446" y="1543754"/>
                        <a:ext cx="774700" cy="328613"/>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43EF7BF2-4929-6145-A56B-50AC139989C2}"/>
              </a:ext>
            </a:extLst>
          </p:cNvPr>
          <p:cNvSpPr txBox="1"/>
          <p:nvPr/>
        </p:nvSpPr>
        <p:spPr>
          <a:xfrm>
            <a:off x="141140" y="393540"/>
            <a:ext cx="4182748" cy="523220"/>
          </a:xfrm>
          <a:prstGeom prst="rect">
            <a:avLst/>
          </a:prstGeom>
          <a:noFill/>
        </p:spPr>
        <p:txBody>
          <a:bodyPr wrap="none" rtlCol="0">
            <a:spAutoFit/>
          </a:bodyPr>
          <a:lstStyle/>
          <a:p>
            <a:r>
              <a:rPr lang="en-US" sz="2800" dirty="0">
                <a:solidFill>
                  <a:srgbClr val="FF0000"/>
                </a:solidFill>
                <a:latin typeface="Apple Chancery" panose="03020702040506060504" pitchFamily="66" charset="-79"/>
                <a:cs typeface="Apple Chancery" panose="03020702040506060504" pitchFamily="66" charset="-79"/>
              </a:rPr>
              <a:t>How about </a:t>
            </a:r>
            <a:r>
              <a:rPr lang="en-US" sz="2000" dirty="0">
                <a:latin typeface="Times New Roman" panose="02020603050405020304" pitchFamily="18" charset="0"/>
                <a:cs typeface="Times New Roman" panose="02020603050405020304" pitchFamily="18" charset="0"/>
              </a:rPr>
              <a:t>a little different angle:</a:t>
            </a:r>
          </a:p>
        </p:txBody>
      </p:sp>
      <p:graphicFrame>
        <p:nvGraphicFramePr>
          <p:cNvPr id="45" name="Object 44">
            <a:extLst>
              <a:ext uri="{FF2B5EF4-FFF2-40B4-BE49-F238E27FC236}">
                <a16:creationId xmlns:a16="http://schemas.microsoft.com/office/drawing/2014/main" id="{E4945F36-D529-F442-9EA4-4BD91AE7FCA1}"/>
              </a:ext>
            </a:extLst>
          </p:cNvPr>
          <p:cNvGraphicFramePr>
            <a:graphicFrameLocks noChangeAspect="1"/>
          </p:cNvGraphicFramePr>
          <p:nvPr>
            <p:extLst>
              <p:ext uri="{D42A27DB-BD31-4B8C-83A1-F6EECF244321}">
                <p14:modId xmlns:p14="http://schemas.microsoft.com/office/powerpoint/2010/main" val="2289681495"/>
              </p:ext>
            </p:extLst>
          </p:nvPr>
        </p:nvGraphicFramePr>
        <p:xfrm>
          <a:off x="141140" y="4771781"/>
          <a:ext cx="7527925" cy="1768475"/>
        </p:xfrm>
        <a:graphic>
          <a:graphicData uri="http://schemas.openxmlformats.org/presentationml/2006/ole">
            <mc:AlternateContent xmlns:mc="http://schemas.openxmlformats.org/markup-compatibility/2006">
              <mc:Choice xmlns:v="urn:schemas-microsoft-com:vml" Requires="v">
                <p:oleObj spid="_x0000_s15417" name="Equation" r:id="rId23" imgW="4851400" imgH="1130300" progId="Equation.DSMT4">
                  <p:embed/>
                </p:oleObj>
              </mc:Choice>
              <mc:Fallback>
                <p:oleObj name="Equation" r:id="rId23" imgW="4851400" imgH="1130300" progId="Equation.DSMT4">
                  <p:embed/>
                  <p:pic>
                    <p:nvPicPr>
                      <p:cNvPr id="41" name="Object 40">
                        <a:extLst>
                          <a:ext uri="{FF2B5EF4-FFF2-40B4-BE49-F238E27FC236}">
                            <a16:creationId xmlns:a16="http://schemas.microsoft.com/office/drawing/2014/main" id="{05A1D06A-8384-8640-A563-A391EEFFC7A0}"/>
                          </a:ext>
                        </a:extLst>
                      </p:cNvPr>
                      <p:cNvPicPr/>
                      <p:nvPr/>
                    </p:nvPicPr>
                    <p:blipFill>
                      <a:blip r:embed="rId24"/>
                      <a:stretch>
                        <a:fillRect/>
                      </a:stretch>
                    </p:blipFill>
                    <p:spPr>
                      <a:xfrm>
                        <a:off x="141140" y="4771781"/>
                        <a:ext cx="7527925" cy="1768475"/>
                      </a:xfrm>
                      <a:prstGeom prst="rect">
                        <a:avLst/>
                      </a:prstGeom>
                    </p:spPr>
                  </p:pic>
                </p:oleObj>
              </mc:Fallback>
            </mc:AlternateContent>
          </a:graphicData>
        </a:graphic>
      </p:graphicFrame>
    </p:spTree>
    <p:extLst>
      <p:ext uri="{BB962C8B-B14F-4D97-AF65-F5344CB8AC3E}">
        <p14:creationId xmlns:p14="http://schemas.microsoft.com/office/powerpoint/2010/main" val="161839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944"/>
            <a:ext cx="8229600" cy="671712"/>
          </a:xfrm>
        </p:spPr>
        <p:txBody>
          <a:bodyPr>
            <a:normAutofit fontScale="90000"/>
          </a:bodyPr>
          <a:lstStyle/>
          <a:p>
            <a:r>
              <a:rPr lang="en-US" dirty="0"/>
              <a:t>Momentum and Energy</a:t>
            </a:r>
          </a:p>
        </p:txBody>
      </p:sp>
      <p:sp>
        <p:nvSpPr>
          <p:cNvPr id="3" name="Content Placeholder 2"/>
          <p:cNvSpPr>
            <a:spLocks noGrp="1"/>
          </p:cNvSpPr>
          <p:nvPr>
            <p:ph idx="1"/>
          </p:nvPr>
        </p:nvSpPr>
        <p:spPr>
          <a:xfrm>
            <a:off x="231494" y="904671"/>
            <a:ext cx="8762035" cy="5400529"/>
          </a:xfrm>
        </p:spPr>
        <p:txBody>
          <a:bodyPr>
            <a:normAutofit/>
          </a:bodyPr>
          <a:lstStyle/>
          <a:p>
            <a:r>
              <a:rPr lang="en-US" dirty="0"/>
              <a:t>We know momentum is conserved in collisions as long as there are no external impulses or the external forces being applied over the time interval of the collision are deemed small (the force a wall would apply to a ball as the ball hit the wall wouldn’t qualify).</a:t>
            </a:r>
          </a:p>
          <a:p>
            <a:r>
              <a:rPr lang="en-US" dirty="0"/>
              <a:t>What about energy? </a:t>
            </a:r>
          </a:p>
          <a:p>
            <a:pPr lvl="1"/>
            <a:r>
              <a:rPr lang="en-US" dirty="0"/>
              <a:t>In most cases, </a:t>
            </a:r>
            <a:r>
              <a:rPr lang="en-US" i="1" dirty="0"/>
              <a:t>potential energy changes </a:t>
            </a:r>
            <a:r>
              <a:rPr lang="en-US" dirty="0"/>
              <a:t>during collisions are negligible because the change in position of the pieces </a:t>
            </a:r>
            <a:r>
              <a:rPr lang="en-US" i="1" dirty="0"/>
              <a:t>through the collision </a:t>
            </a:r>
            <a:r>
              <a:rPr lang="en-US" dirty="0"/>
              <a:t>are miniscule.</a:t>
            </a:r>
          </a:p>
          <a:p>
            <a:pPr lvl="1"/>
            <a:r>
              <a:rPr lang="en-US" dirty="0"/>
              <a:t>In most collisions, at least one object is moving before the collision, so there is some amount of kinetic energy. (An “explosion” is a reverse collision, and the objects begin with zero KE)</a:t>
            </a:r>
          </a:p>
          <a:p>
            <a:pPr lvl="1"/>
            <a:r>
              <a:rPr lang="en-US" dirty="0"/>
              <a:t>During the collision, energy is usually transferred into other forms.	</a:t>
            </a:r>
          </a:p>
          <a:p>
            <a:pPr lvl="2"/>
            <a:r>
              <a:rPr lang="en-US" dirty="0"/>
              <a:t>Sound energy, internal energy (remember, internal energy is related to temp</a:t>
            </a:r>
            <a:r>
              <a:rPr lang="mr-IN" dirty="0"/>
              <a:t>…</a:t>
            </a:r>
            <a:r>
              <a:rPr lang="en-US" dirty="0"/>
              <a:t>), and work to deform the objects (e.g. car crash)</a:t>
            </a:r>
          </a:p>
          <a:p>
            <a:r>
              <a:rPr lang="en-US" dirty="0"/>
              <a:t>Collision types are:</a:t>
            </a:r>
          </a:p>
        </p:txBody>
      </p:sp>
    </p:spTree>
    <p:extLst>
      <p:ext uri="{BB962C8B-B14F-4D97-AF65-F5344CB8AC3E}">
        <p14:creationId xmlns:p14="http://schemas.microsoft.com/office/powerpoint/2010/main" val="231206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9"/>
          <p:cNvSpPr>
            <a:spLocks noChangeArrowheads="1"/>
          </p:cNvSpPr>
          <p:nvPr/>
        </p:nvSpPr>
        <p:spPr bwMode="auto">
          <a:xfrm>
            <a:off x="0" y="3810000"/>
            <a:ext cx="9144000" cy="3048000"/>
          </a:xfrm>
          <a:prstGeom prst="rect">
            <a:avLst/>
          </a:prstGeom>
          <a:solidFill>
            <a:srgbClr val="2010F7"/>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5" name="Rectangle 88"/>
          <p:cNvSpPr>
            <a:spLocks noChangeArrowheads="1"/>
          </p:cNvSpPr>
          <p:nvPr/>
        </p:nvSpPr>
        <p:spPr bwMode="auto">
          <a:xfrm>
            <a:off x="0" y="1905000"/>
            <a:ext cx="9144000" cy="2286000"/>
          </a:xfrm>
          <a:prstGeom prst="rect">
            <a:avLst/>
          </a:prstGeom>
          <a:solidFill>
            <a:srgbClr val="FFFF00"/>
          </a:solidFill>
          <a:ln w="9525">
            <a:solidFill>
              <a:srgbClr val="FFFF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 name="Text Box 74"/>
          <p:cNvSpPr txBox="1">
            <a:spLocks noChangeArrowheads="1"/>
          </p:cNvSpPr>
          <p:nvPr/>
        </p:nvSpPr>
        <p:spPr bwMode="auto">
          <a:xfrm>
            <a:off x="266700" y="2133600"/>
            <a:ext cx="887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rgbClr val="DA0000"/>
                </a:solidFill>
              </a:rPr>
              <a:t>Inelastic collisions (momentum conserved</a:t>
            </a:r>
            <a:r>
              <a:rPr lang="en-US" altLang="en-US" sz="1800" dirty="0">
                <a:solidFill>
                  <a:srgbClr val="DA0000"/>
                </a:solidFill>
              </a:rPr>
              <a:t> extra info needed for KE</a:t>
            </a:r>
            <a:r>
              <a:rPr lang="en-US" altLang="en-US" dirty="0">
                <a:solidFill>
                  <a:srgbClr val="DA0000"/>
                </a:solidFill>
              </a:rPr>
              <a:t>)</a:t>
            </a:r>
          </a:p>
        </p:txBody>
      </p:sp>
      <p:graphicFrame>
        <p:nvGraphicFramePr>
          <p:cNvPr id="7" name="Object 6"/>
          <p:cNvGraphicFramePr>
            <a:graphicFrameLocks noChangeAspect="1"/>
          </p:cNvGraphicFramePr>
          <p:nvPr/>
        </p:nvGraphicFramePr>
        <p:xfrm>
          <a:off x="1897063" y="2590800"/>
          <a:ext cx="5113337" cy="704850"/>
        </p:xfrm>
        <a:graphic>
          <a:graphicData uri="http://schemas.openxmlformats.org/presentationml/2006/ole">
            <mc:AlternateContent xmlns:mc="http://schemas.openxmlformats.org/markup-compatibility/2006">
              <mc:Choice xmlns:v="urn:schemas-microsoft-com:vml" Requires="v">
                <p:oleObj spid="_x0000_s1103" name="Equation" r:id="rId3" imgW="2857500" imgH="393700" progId="Equation.DSMT4">
                  <p:embed/>
                </p:oleObj>
              </mc:Choice>
              <mc:Fallback>
                <p:oleObj name="Equation" r:id="rId3" imgW="2857500" imgH="393700" progId="Equation.DSMT4">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2590800"/>
                        <a:ext cx="5113337"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 name="Object 7"/>
          <p:cNvGraphicFramePr>
            <a:graphicFrameLocks noChangeAspect="1"/>
          </p:cNvGraphicFramePr>
          <p:nvPr/>
        </p:nvGraphicFramePr>
        <p:xfrm>
          <a:off x="2752725" y="3200400"/>
          <a:ext cx="3635375" cy="363538"/>
        </p:xfrm>
        <a:graphic>
          <a:graphicData uri="http://schemas.openxmlformats.org/presentationml/2006/ole">
            <mc:AlternateContent xmlns:mc="http://schemas.openxmlformats.org/markup-compatibility/2006">
              <mc:Choice xmlns:v="urn:schemas-microsoft-com:vml" Requires="v">
                <p:oleObj spid="_x0000_s1104" name="Equation" r:id="rId5" imgW="2032000" imgH="203200" progId="Equation.DSMT4">
                  <p:embed/>
                </p:oleObj>
              </mc:Choice>
              <mc:Fallback>
                <p:oleObj name="Equation" r:id="rId5" imgW="2032000" imgH="203200"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3200400"/>
                        <a:ext cx="3635375"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 name="Line 77"/>
          <p:cNvSpPr>
            <a:spLocks noChangeShapeType="1"/>
          </p:cNvSpPr>
          <p:nvPr/>
        </p:nvSpPr>
        <p:spPr bwMode="auto">
          <a:xfrm>
            <a:off x="0" y="4191000"/>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78"/>
          <p:cNvSpPr txBox="1">
            <a:spLocks noChangeArrowheads="1"/>
          </p:cNvSpPr>
          <p:nvPr/>
        </p:nvSpPr>
        <p:spPr bwMode="auto">
          <a:xfrm>
            <a:off x="266700" y="4198938"/>
            <a:ext cx="861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FFFF00"/>
                </a:solidFill>
              </a:rPr>
              <a:t>Perfectly Inelastic collisions (momentum conserved </a:t>
            </a:r>
            <a:r>
              <a:rPr lang="en-US" altLang="en-US" sz="1800">
                <a:solidFill>
                  <a:srgbClr val="FFFF00"/>
                </a:solidFill>
              </a:rPr>
              <a:t>with bodies becoming one and final velocities same</a:t>
            </a:r>
            <a:r>
              <a:rPr lang="en-US" altLang="en-US">
                <a:solidFill>
                  <a:srgbClr val="FFFF00"/>
                </a:solidFill>
              </a:rPr>
              <a:t>)</a:t>
            </a:r>
          </a:p>
        </p:txBody>
      </p:sp>
      <p:graphicFrame>
        <p:nvGraphicFramePr>
          <p:cNvPr id="11" name="Object 6"/>
          <p:cNvGraphicFramePr>
            <a:graphicFrameLocks noChangeAspect="1"/>
          </p:cNvGraphicFramePr>
          <p:nvPr/>
        </p:nvGraphicFramePr>
        <p:xfrm>
          <a:off x="1949450" y="5130800"/>
          <a:ext cx="4908550" cy="704850"/>
        </p:xfrm>
        <a:graphic>
          <a:graphicData uri="http://schemas.openxmlformats.org/presentationml/2006/ole">
            <mc:AlternateContent xmlns:mc="http://schemas.openxmlformats.org/markup-compatibility/2006">
              <mc:Choice xmlns:v="urn:schemas-microsoft-com:vml" Requires="v">
                <p:oleObj spid="_x0000_s1105" name="Equation" r:id="rId7" imgW="2743200" imgH="393700" progId="Equation.DSMT4">
                  <p:embed/>
                </p:oleObj>
              </mc:Choice>
              <mc:Fallback>
                <p:oleObj name="Equation" r:id="rId7" imgW="2743200" imgH="393700" progId="Equation.DSMT4">
                  <p:embed/>
                  <p:pic>
                    <p:nvPicPr>
                      <p:cNvPr id="11"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9450" y="5130800"/>
                        <a:ext cx="4908550"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 name="Object 7"/>
          <p:cNvGraphicFramePr>
            <a:graphicFrameLocks noChangeAspect="1"/>
          </p:cNvGraphicFramePr>
          <p:nvPr/>
        </p:nvGraphicFramePr>
        <p:xfrm>
          <a:off x="2689225" y="5816600"/>
          <a:ext cx="3479800" cy="431800"/>
        </p:xfrm>
        <a:graphic>
          <a:graphicData uri="http://schemas.openxmlformats.org/presentationml/2006/ole">
            <mc:AlternateContent xmlns:mc="http://schemas.openxmlformats.org/markup-compatibility/2006">
              <mc:Choice xmlns:v="urn:schemas-microsoft-com:vml" Requires="v">
                <p:oleObj spid="_x0000_s1106" name="Equation" r:id="rId9" imgW="1943100" imgH="241300" progId="Equation.DSMT4">
                  <p:embed/>
                </p:oleObj>
              </mc:Choice>
              <mc:Fallback>
                <p:oleObj name="Equation" r:id="rId9" imgW="1943100" imgH="241300" progId="Equation.DSMT4">
                  <p:embed/>
                  <p:pic>
                    <p:nvPicPr>
                      <p:cNvPr id="12"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9225" y="5816600"/>
                        <a:ext cx="34798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 name="Rectangle 81"/>
          <p:cNvSpPr>
            <a:spLocks noChangeArrowheads="1"/>
          </p:cNvSpPr>
          <p:nvPr/>
        </p:nvSpPr>
        <p:spPr bwMode="auto">
          <a:xfrm>
            <a:off x="0" y="0"/>
            <a:ext cx="9144000" cy="2057400"/>
          </a:xfrm>
          <a:prstGeom prst="rect">
            <a:avLst/>
          </a:prstGeom>
          <a:solidFill>
            <a:srgbClr val="BC0363"/>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p>
        </p:txBody>
      </p:sp>
      <p:sp>
        <p:nvSpPr>
          <p:cNvPr id="14" name="Text Box 83"/>
          <p:cNvSpPr txBox="1">
            <a:spLocks noChangeArrowheads="1"/>
          </p:cNvSpPr>
          <p:nvPr/>
        </p:nvSpPr>
        <p:spPr bwMode="auto">
          <a:xfrm>
            <a:off x="290513" y="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rgbClr val="FFFF00"/>
                </a:solidFill>
              </a:rPr>
              <a:t>Elastic collisions (both KE and momentum conserved)</a:t>
            </a:r>
          </a:p>
        </p:txBody>
      </p:sp>
      <p:graphicFrame>
        <p:nvGraphicFramePr>
          <p:cNvPr id="15" name="Object 8"/>
          <p:cNvGraphicFramePr>
            <a:graphicFrameLocks noChangeAspect="1"/>
          </p:cNvGraphicFramePr>
          <p:nvPr/>
        </p:nvGraphicFramePr>
        <p:xfrm>
          <a:off x="2425700" y="468313"/>
          <a:ext cx="4340225" cy="704850"/>
        </p:xfrm>
        <a:graphic>
          <a:graphicData uri="http://schemas.openxmlformats.org/presentationml/2006/ole">
            <mc:AlternateContent xmlns:mc="http://schemas.openxmlformats.org/markup-compatibility/2006">
              <mc:Choice xmlns:v="urn:schemas-microsoft-com:vml" Requires="v">
                <p:oleObj spid="_x0000_s1107" name="Equation" r:id="rId11" imgW="2425700" imgH="393700" progId="Equation.DSMT4">
                  <p:embed/>
                </p:oleObj>
              </mc:Choice>
              <mc:Fallback>
                <p:oleObj name="Equation" r:id="rId11" imgW="2425700" imgH="393700" progId="Equation.DSMT4">
                  <p:embed/>
                  <p:pic>
                    <p:nvPicPr>
                      <p:cNvPr id="15"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5700" y="468313"/>
                        <a:ext cx="4340225"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6" name="Object 9"/>
          <p:cNvGraphicFramePr>
            <a:graphicFrameLocks noChangeAspect="1"/>
          </p:cNvGraphicFramePr>
          <p:nvPr/>
        </p:nvGraphicFramePr>
        <p:xfrm>
          <a:off x="2879725" y="1154113"/>
          <a:ext cx="3544888" cy="363537"/>
        </p:xfrm>
        <a:graphic>
          <a:graphicData uri="http://schemas.openxmlformats.org/presentationml/2006/ole">
            <mc:AlternateContent xmlns:mc="http://schemas.openxmlformats.org/markup-compatibility/2006">
              <mc:Choice xmlns:v="urn:schemas-microsoft-com:vml" Requires="v">
                <p:oleObj spid="_x0000_s1108" name="Equation" r:id="rId13" imgW="1981200" imgH="203200" progId="Equation.DSMT4">
                  <p:embed/>
                </p:oleObj>
              </mc:Choice>
              <mc:Fallback>
                <p:oleObj name="Equation" r:id="rId13" imgW="1981200" imgH="203200" progId="Equation.DSMT4">
                  <p:embed/>
                  <p:pic>
                    <p:nvPicPr>
                      <p:cNvPr id="16"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9725" y="1154113"/>
                        <a:ext cx="3544888"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7" name="Text Box 83"/>
          <p:cNvSpPr txBox="1">
            <a:spLocks noChangeArrowheads="1"/>
          </p:cNvSpPr>
          <p:nvPr/>
        </p:nvSpPr>
        <p:spPr bwMode="auto">
          <a:xfrm>
            <a:off x="290513" y="1611313"/>
            <a:ext cx="861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t>(Mythical in the sense that you have to be told to assume this is true.)</a:t>
            </a:r>
          </a:p>
        </p:txBody>
      </p:sp>
      <p:sp>
        <p:nvSpPr>
          <p:cNvPr id="18" name="Text Box 74"/>
          <p:cNvSpPr txBox="1">
            <a:spLocks noChangeArrowheads="1"/>
          </p:cNvSpPr>
          <p:nvPr/>
        </p:nvSpPr>
        <p:spPr bwMode="auto">
          <a:xfrm>
            <a:off x="228600" y="3668713"/>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DA0000"/>
                </a:solidFill>
              </a:rPr>
              <a:t>(THIS IS THE NORM where energy is not conserved but momentum is.)</a:t>
            </a:r>
          </a:p>
        </p:txBody>
      </p:sp>
      <p:sp>
        <p:nvSpPr>
          <p:cNvPr id="19" name="Text Box 78"/>
          <p:cNvSpPr txBox="1">
            <a:spLocks noChangeArrowheads="1"/>
          </p:cNvSpPr>
          <p:nvPr/>
        </p:nvSpPr>
        <p:spPr bwMode="auto">
          <a:xfrm>
            <a:off x="228600" y="6335713"/>
            <a:ext cx="861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FFFF00"/>
                </a:solidFill>
              </a:rPr>
              <a:t>(A normal, inelastic collision in which the TWO BODIES STICK TOGETHER.)</a:t>
            </a:r>
          </a:p>
        </p:txBody>
      </p:sp>
      <p:sp>
        <p:nvSpPr>
          <p:cNvPr id="20" name="Line 73"/>
          <p:cNvSpPr>
            <a:spLocks noChangeShapeType="1"/>
          </p:cNvSpPr>
          <p:nvPr/>
        </p:nvSpPr>
        <p:spPr bwMode="auto">
          <a:xfrm>
            <a:off x="0" y="2057400"/>
            <a:ext cx="91440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543349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Collision example </a:t>
            </a:r>
            <a:r>
              <a:rPr lang="mr-IN" dirty="0"/>
              <a:t>–</a:t>
            </a:r>
            <a:r>
              <a:rPr lang="en-US" dirty="0"/>
              <a:t> problem 6.25</a:t>
            </a:r>
          </a:p>
        </p:txBody>
      </p:sp>
      <p:sp>
        <p:nvSpPr>
          <p:cNvPr id="3" name="Content Placeholder 2"/>
          <p:cNvSpPr>
            <a:spLocks noGrp="1"/>
          </p:cNvSpPr>
          <p:nvPr>
            <p:ph idx="1"/>
          </p:nvPr>
        </p:nvSpPr>
        <p:spPr/>
        <p:txBody>
          <a:bodyPr>
            <a:normAutofit lnSpcReduction="10000"/>
          </a:bodyPr>
          <a:lstStyle/>
          <a:p>
            <a:r>
              <a:rPr lang="en-US" dirty="0"/>
              <a:t> An astronaut in her space suit has a total mass of 87.0 kg, including suit and oxygen tank. Her tether line loses its attachment to her spacecraft while she's on a spacewalk. Initially at rest with respect to her spacecraft, she throws her 12.0-kg oxygen tank away from her spacecraft with a speed of 8.00 m/s to propel herself back toward it.  (Alternative: the ice pond problem.)</a:t>
            </a:r>
            <a:br>
              <a:rPr lang="en-US" dirty="0"/>
            </a:br>
            <a:endParaRPr lang="en-US" dirty="0"/>
          </a:p>
          <a:p>
            <a:pPr lvl="1"/>
            <a:r>
              <a:rPr lang="en-US" dirty="0"/>
              <a:t>(a) Determine the maximum distance she can be from the craft and still return within 2.00 min (the amount of time the air in her helmet remains breathable).</a:t>
            </a:r>
          </a:p>
          <a:p>
            <a:endParaRPr lang="en-US" sz="1800" dirty="0"/>
          </a:p>
          <a:p>
            <a:pPr lvl="1"/>
            <a:r>
              <a:rPr lang="en-US" dirty="0"/>
              <a:t>(b) Explain in terms of Newton's laws of motion why this strategy works.</a:t>
            </a:r>
          </a:p>
        </p:txBody>
      </p:sp>
    </p:spTree>
    <p:extLst>
      <p:ext uri="{BB962C8B-B14F-4D97-AF65-F5344CB8AC3E}">
        <p14:creationId xmlns:p14="http://schemas.microsoft.com/office/powerpoint/2010/main" val="1747801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2766"/>
          </a:xfrm>
        </p:spPr>
        <p:txBody>
          <a:bodyPr>
            <a:normAutofit/>
          </a:bodyPr>
          <a:lstStyle/>
          <a:p>
            <a:pPr algn="l"/>
            <a:r>
              <a:rPr lang="en-US" sz="2800" dirty="0"/>
              <a:t>Problem 6.25 (cont’d.)</a:t>
            </a:r>
          </a:p>
        </p:txBody>
      </p:sp>
      <p:sp>
        <p:nvSpPr>
          <p:cNvPr id="3" name="Content Placeholder 2"/>
          <p:cNvSpPr>
            <a:spLocks noGrp="1"/>
          </p:cNvSpPr>
          <p:nvPr>
            <p:ph idx="1"/>
          </p:nvPr>
        </p:nvSpPr>
        <p:spPr>
          <a:xfrm>
            <a:off x="257050" y="931128"/>
            <a:ext cx="8741984" cy="4525963"/>
          </a:xfrm>
        </p:spPr>
        <p:txBody>
          <a:bodyPr/>
          <a:lstStyle/>
          <a:p>
            <a:r>
              <a:rPr lang="en-US" dirty="0"/>
              <a:t> (a) Determine max distance in order to return in 2 min.  </a:t>
            </a:r>
          </a:p>
        </p:txBody>
      </p:sp>
      <p:graphicFrame>
        <p:nvGraphicFramePr>
          <p:cNvPr id="4" name="Object 5"/>
          <p:cNvGraphicFramePr>
            <a:graphicFrameLocks noChangeAspect="1"/>
          </p:cNvGraphicFramePr>
          <p:nvPr>
            <p:extLst>
              <p:ext uri="{D42A27DB-BD31-4B8C-83A1-F6EECF244321}">
                <p14:modId xmlns:p14="http://schemas.microsoft.com/office/powerpoint/2010/main" val="3347008893"/>
              </p:ext>
            </p:extLst>
          </p:nvPr>
        </p:nvGraphicFramePr>
        <p:xfrm>
          <a:off x="1895600" y="2548221"/>
          <a:ext cx="4673600" cy="1547813"/>
        </p:xfrm>
        <a:graphic>
          <a:graphicData uri="http://schemas.openxmlformats.org/presentationml/2006/ole">
            <mc:AlternateContent xmlns:mc="http://schemas.openxmlformats.org/markup-compatibility/2006">
              <mc:Choice xmlns:v="urn:schemas-microsoft-com:vml" Requires="v">
                <p:oleObj spid="_x0000_s2075" name="Equation" r:id="rId3" imgW="3073400" imgH="1016000" progId="Equation.DSMT4">
                  <p:embed/>
                </p:oleObj>
              </mc:Choice>
              <mc:Fallback>
                <p:oleObj name="Equation" r:id="rId3" imgW="3073400" imgH="1016000" progId="Equation.DSMT4">
                  <p:embed/>
                  <p:pic>
                    <p:nvPicPr>
                      <p:cNvPr id="4"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600" y="2548221"/>
                        <a:ext cx="4673600" cy="154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Text Box 15"/>
          <p:cNvSpPr txBox="1">
            <a:spLocks noChangeArrowheads="1"/>
          </p:cNvSpPr>
          <p:nvPr/>
        </p:nvSpPr>
        <p:spPr bwMode="auto">
          <a:xfrm>
            <a:off x="412875" y="1479834"/>
            <a:ext cx="84740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C00000"/>
                </a:solidFill>
              </a:rPr>
              <a:t>The total momentum in the system to start with is zero, so that has to be the net, total momentum of the system throughout time (there are no external impulses acting to change the total momentum).  As such, we can write:</a:t>
            </a:r>
          </a:p>
        </p:txBody>
      </p:sp>
      <p:sp>
        <p:nvSpPr>
          <p:cNvPr id="6" name="Text Box 16"/>
          <p:cNvSpPr txBox="1">
            <a:spLocks noChangeArrowheads="1"/>
          </p:cNvSpPr>
          <p:nvPr/>
        </p:nvSpPr>
        <p:spPr bwMode="auto">
          <a:xfrm>
            <a:off x="412875" y="4424294"/>
            <a:ext cx="8474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C00000"/>
                </a:solidFill>
              </a:rPr>
              <a:t>Traveling at 1.28 m/s for 120 seconds (2 minutes) means she can travel a distance of:</a:t>
            </a:r>
          </a:p>
        </p:txBody>
      </p:sp>
      <p:graphicFrame>
        <p:nvGraphicFramePr>
          <p:cNvPr id="7" name="Object 6"/>
          <p:cNvGraphicFramePr>
            <a:graphicFrameLocks noChangeAspect="1"/>
          </p:cNvGraphicFramePr>
          <p:nvPr>
            <p:extLst>
              <p:ext uri="{D42A27DB-BD31-4B8C-83A1-F6EECF244321}">
                <p14:modId xmlns:p14="http://schemas.microsoft.com/office/powerpoint/2010/main" val="3361925460"/>
              </p:ext>
            </p:extLst>
          </p:nvPr>
        </p:nvGraphicFramePr>
        <p:xfrm>
          <a:off x="1895600" y="5257800"/>
          <a:ext cx="4953000" cy="417513"/>
        </p:xfrm>
        <a:graphic>
          <a:graphicData uri="http://schemas.openxmlformats.org/presentationml/2006/ole">
            <mc:AlternateContent xmlns:mc="http://schemas.openxmlformats.org/markup-compatibility/2006">
              <mc:Choice xmlns:v="urn:schemas-microsoft-com:vml" Requires="v">
                <p:oleObj spid="_x0000_s2076" name="Equation" r:id="rId5" imgW="2730500" imgH="228600" progId="Equation.DSMT4">
                  <p:embed/>
                </p:oleObj>
              </mc:Choice>
              <mc:Fallback>
                <p:oleObj name="Equation" r:id="rId5" imgW="2730500" imgH="228600" progId="Equation.DSMT4">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600" y="5257800"/>
                        <a:ext cx="4953000"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96922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7" y="273206"/>
            <a:ext cx="8229600" cy="540834"/>
          </a:xfrm>
        </p:spPr>
        <p:txBody>
          <a:bodyPr/>
          <a:lstStyle/>
          <a:p>
            <a:pPr marL="0" indent="0">
              <a:buNone/>
            </a:pPr>
            <a:r>
              <a:rPr lang="en-US" dirty="0"/>
              <a:t>(b) Explain using Newton’s Laws</a:t>
            </a:r>
          </a:p>
        </p:txBody>
      </p:sp>
      <p:sp>
        <p:nvSpPr>
          <p:cNvPr id="4" name="Text Box 15"/>
          <p:cNvSpPr txBox="1">
            <a:spLocks noChangeArrowheads="1"/>
          </p:cNvSpPr>
          <p:nvPr/>
        </p:nvSpPr>
        <p:spPr bwMode="auto">
          <a:xfrm>
            <a:off x="334959" y="808128"/>
            <a:ext cx="847407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C00000"/>
                </a:solidFill>
              </a:rPr>
              <a:t>She applies a force to the tank that accelerates it to the right while it applies an equal and opposite force on her that accelerates her to the left.  The forces are the same, but as the masses are different, the accelerations will be different and will be governed by F=ma.</a:t>
            </a:r>
          </a:p>
          <a:p>
            <a:endParaRPr lang="en-US" altLang="en-US" sz="1600" dirty="0">
              <a:solidFill>
                <a:srgbClr val="C00000"/>
              </a:solidFill>
            </a:endParaRPr>
          </a:p>
          <a:p>
            <a:r>
              <a:rPr lang="en-US" altLang="en-US" sz="1800" dirty="0">
                <a:solidFill>
                  <a:srgbClr val="C00000"/>
                </a:solidFill>
              </a:rPr>
              <a:t>You’ve (probably) seen something like this in a movie</a:t>
            </a:r>
            <a:r>
              <a:rPr lang="mr-IN" altLang="en-US" sz="1800" dirty="0">
                <a:solidFill>
                  <a:srgbClr val="C00000"/>
                </a:solidFill>
              </a:rPr>
              <a:t>…</a:t>
            </a:r>
            <a:endParaRPr lang="en-US" altLang="en-US" sz="1800" dirty="0">
              <a:solidFill>
                <a:srgbClr val="C00000"/>
              </a:solidFill>
            </a:endParaRPr>
          </a:p>
        </p:txBody>
      </p:sp>
      <p:pic>
        <p:nvPicPr>
          <p:cNvPr id="5" name="Wall-E fire extinguisher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9056" y="2666487"/>
            <a:ext cx="6965879" cy="3918307"/>
          </a:xfrm>
          <a:prstGeom prst="rect">
            <a:avLst/>
          </a:prstGeom>
        </p:spPr>
      </p:pic>
    </p:spTree>
    <p:extLst>
      <p:ext uri="{BB962C8B-B14F-4D97-AF65-F5344CB8AC3E}">
        <p14:creationId xmlns:p14="http://schemas.microsoft.com/office/powerpoint/2010/main" val="100038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Speaking of space and astronauts</a:t>
            </a:r>
            <a:r>
              <a:rPr lang="mr-IN" dirty="0"/>
              <a:t>…</a:t>
            </a:r>
            <a:endParaRPr lang="en-US" dirty="0"/>
          </a:p>
        </p:txBody>
      </p:sp>
      <p:sp>
        <p:nvSpPr>
          <p:cNvPr id="3" name="Content Placeholder 2"/>
          <p:cNvSpPr>
            <a:spLocks noGrp="1"/>
          </p:cNvSpPr>
          <p:nvPr>
            <p:ph idx="1"/>
          </p:nvPr>
        </p:nvSpPr>
        <p:spPr/>
        <p:txBody>
          <a:bodyPr/>
          <a:lstStyle/>
          <a:p>
            <a:r>
              <a:rPr lang="en-US" sz="1800" dirty="0"/>
              <a:t>Three astronauts are hanging out in space and are bored out of their minds. They decide to play a game of “catch.” Astronaut 1, who is right next to Astronaut 2, grabs 2 and shoves him with velocity </a:t>
            </a:r>
            <a:r>
              <a:rPr lang="en-US" sz="1800" i="1" dirty="0"/>
              <a:t>v</a:t>
            </a:r>
            <a:r>
              <a:rPr lang="en-US" sz="1800" dirty="0"/>
              <a:t> towards Astronaut 3, who is a little distance away. Astronaut 3 catches 2, and then she shoves him back towards Astronaut 1. Assuming all three have roughly the same mass and the same pushing strength, how many “throws” will there be in the game?</a:t>
            </a:r>
          </a:p>
        </p:txBody>
      </p:sp>
      <p:grpSp>
        <p:nvGrpSpPr>
          <p:cNvPr id="8" name="Group 7"/>
          <p:cNvGrpSpPr/>
          <p:nvPr/>
        </p:nvGrpSpPr>
        <p:grpSpPr>
          <a:xfrm>
            <a:off x="1262693" y="3766220"/>
            <a:ext cx="6354057" cy="2058693"/>
            <a:chOff x="1618691" y="3684560"/>
            <a:chExt cx="6354057" cy="2058693"/>
          </a:xfrm>
        </p:grpSpPr>
        <p:pic>
          <p:nvPicPr>
            <p:cNvPr id="4" name="Picture 3"/>
            <p:cNvPicPr>
              <a:picLocks noChangeAspect="1"/>
            </p:cNvPicPr>
            <p:nvPr/>
          </p:nvPicPr>
          <p:blipFill rotWithShape="1">
            <a:blip r:embed="rId2"/>
            <a:srcRect l="26042" t="10906" r="28842" b="6111"/>
            <a:stretch/>
          </p:blipFill>
          <p:spPr>
            <a:xfrm>
              <a:off x="5332289" y="3698696"/>
              <a:ext cx="1489753" cy="2044557"/>
            </a:xfrm>
            <a:prstGeom prst="rect">
              <a:avLst/>
            </a:prstGeom>
          </p:spPr>
        </p:pic>
        <p:pic>
          <p:nvPicPr>
            <p:cNvPr id="5" name="Picture 4"/>
            <p:cNvPicPr>
              <a:picLocks noChangeAspect="1"/>
            </p:cNvPicPr>
            <p:nvPr/>
          </p:nvPicPr>
          <p:blipFill rotWithShape="1">
            <a:blip r:embed="rId2"/>
            <a:srcRect l="26042" t="10906" r="35687" b="6111"/>
            <a:stretch/>
          </p:blipFill>
          <p:spPr>
            <a:xfrm flipH="1">
              <a:off x="6709027" y="3698696"/>
              <a:ext cx="1263721" cy="2044557"/>
            </a:xfrm>
            <a:prstGeom prst="rect">
              <a:avLst/>
            </a:prstGeom>
          </p:spPr>
        </p:pic>
        <p:pic>
          <p:nvPicPr>
            <p:cNvPr id="6" name="Picture 5"/>
            <p:cNvPicPr>
              <a:picLocks noChangeAspect="1"/>
            </p:cNvPicPr>
            <p:nvPr/>
          </p:nvPicPr>
          <p:blipFill rotWithShape="1">
            <a:blip r:embed="rId2"/>
            <a:srcRect l="26042" t="10906" r="28842" b="6111"/>
            <a:stretch/>
          </p:blipFill>
          <p:spPr>
            <a:xfrm>
              <a:off x="1618691" y="3684560"/>
              <a:ext cx="1489753" cy="2044557"/>
            </a:xfrm>
            <a:prstGeom prst="rect">
              <a:avLst/>
            </a:prstGeom>
          </p:spPr>
        </p:pic>
        <p:sp>
          <p:nvSpPr>
            <p:cNvPr id="7" name="Rectangle 6"/>
            <p:cNvSpPr/>
            <p:nvPr/>
          </p:nvSpPr>
          <p:spPr>
            <a:xfrm>
              <a:off x="3108444" y="3698696"/>
              <a:ext cx="2234116" cy="20208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6918107" y="3351123"/>
            <a:ext cx="698643" cy="369332"/>
          </a:xfrm>
          <a:prstGeom prst="rect">
            <a:avLst/>
          </a:prstGeom>
          <a:noFill/>
        </p:spPr>
        <p:txBody>
          <a:bodyPr wrap="square" rtlCol="0">
            <a:spAutoFit/>
          </a:bodyPr>
          <a:lstStyle/>
          <a:p>
            <a:r>
              <a:rPr lang="en-US"/>
              <a:t>1</a:t>
            </a:r>
          </a:p>
        </p:txBody>
      </p:sp>
      <p:sp>
        <p:nvSpPr>
          <p:cNvPr id="10" name="TextBox 9"/>
          <p:cNvSpPr txBox="1"/>
          <p:nvPr/>
        </p:nvSpPr>
        <p:spPr>
          <a:xfrm>
            <a:off x="5320217" y="3351123"/>
            <a:ext cx="698643" cy="369332"/>
          </a:xfrm>
          <a:prstGeom prst="rect">
            <a:avLst/>
          </a:prstGeom>
          <a:noFill/>
        </p:spPr>
        <p:txBody>
          <a:bodyPr wrap="square" rtlCol="0">
            <a:spAutoFit/>
          </a:bodyPr>
          <a:lstStyle/>
          <a:p>
            <a:r>
              <a:rPr lang="en-US" dirty="0"/>
              <a:t>2</a:t>
            </a:r>
          </a:p>
        </p:txBody>
      </p:sp>
      <p:sp>
        <p:nvSpPr>
          <p:cNvPr id="11" name="TextBox 10"/>
          <p:cNvSpPr txBox="1"/>
          <p:nvPr/>
        </p:nvSpPr>
        <p:spPr>
          <a:xfrm>
            <a:off x="1623827" y="3336987"/>
            <a:ext cx="698643"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3073772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Spring-gun explosion</a:t>
            </a:r>
          </a:p>
        </p:txBody>
      </p:sp>
      <p:sp>
        <p:nvSpPr>
          <p:cNvPr id="3" name="Content Placeholder 2"/>
          <p:cNvSpPr>
            <a:spLocks noGrp="1"/>
          </p:cNvSpPr>
          <p:nvPr>
            <p:ph idx="1"/>
          </p:nvPr>
        </p:nvSpPr>
        <p:spPr/>
        <p:txBody>
          <a:bodyPr/>
          <a:lstStyle/>
          <a:p>
            <a:r>
              <a:rPr lang="en-US" sz="1800" dirty="0"/>
              <a:t>A spring-gun of mass </a:t>
            </a:r>
            <a:r>
              <a:rPr lang="en-US" sz="1800" i="1" dirty="0"/>
              <a:t>m</a:t>
            </a:r>
            <a:r>
              <a:rPr lang="en-US" sz="1800" i="1" baseline="-25000" dirty="0"/>
              <a:t>g</a:t>
            </a:r>
            <a:r>
              <a:rPr lang="en-US" sz="1800" i="1" dirty="0"/>
              <a:t> = 2 kg</a:t>
            </a:r>
            <a:r>
              <a:rPr lang="en-US" sz="1800" dirty="0"/>
              <a:t> uses an ideal spring with </a:t>
            </a:r>
            <a:r>
              <a:rPr lang="en-US" sz="1800" i="1" dirty="0"/>
              <a:t>k = 120 N/m</a:t>
            </a:r>
            <a:r>
              <a:rPr lang="en-US" sz="1800" dirty="0"/>
              <a:t> to shoot a ball of mass </a:t>
            </a:r>
            <a:r>
              <a:rPr lang="en-US" sz="1800" i="1" dirty="0"/>
              <a:t>m</a:t>
            </a:r>
            <a:r>
              <a:rPr lang="en-US" sz="1800" i="1" baseline="-25000" dirty="0"/>
              <a:t>b</a:t>
            </a:r>
            <a:r>
              <a:rPr lang="en-US" sz="1800" i="1" dirty="0"/>
              <a:t> = 0.04 kg</a:t>
            </a:r>
            <a:r>
              <a:rPr lang="en-US" sz="1800" dirty="0"/>
              <a:t> out of its barrel. At a particular moment in time, the cocked gun and ball are moving backwards over a frictionless table with velocity </a:t>
            </a:r>
            <a:r>
              <a:rPr lang="en-US" sz="1800" i="1" dirty="0"/>
              <a:t>v</a:t>
            </a:r>
            <a:r>
              <a:rPr lang="en-US" sz="1800" i="1" baseline="-25000" dirty="0"/>
              <a:t>0</a:t>
            </a:r>
            <a:r>
              <a:rPr lang="en-US" sz="1800" i="1" dirty="0"/>
              <a:t> = 5 m/s</a:t>
            </a:r>
            <a:r>
              <a:rPr lang="en-US" sz="1800" dirty="0"/>
              <a:t> (the word backwards means when the gun is fired the bullet will move in the opposite direction of the gun’s motion). Relative to the table, what will the gun’s velocity (</a:t>
            </a:r>
            <a:r>
              <a:rPr lang="en-US" sz="1800" i="1" dirty="0"/>
              <a:t>v</a:t>
            </a:r>
            <a:r>
              <a:rPr lang="en-US" sz="1800" i="1" baseline="-25000" dirty="0"/>
              <a:t>g</a:t>
            </a:r>
            <a:r>
              <a:rPr lang="en-US" sz="1800" dirty="0"/>
              <a:t>) and the ball’s velocity (</a:t>
            </a:r>
            <a:r>
              <a:rPr lang="en-US" sz="1800" i="1" dirty="0" err="1"/>
              <a:t>v</a:t>
            </a:r>
            <a:r>
              <a:rPr lang="en-US" sz="1800" i="1" baseline="-25000" dirty="0" err="1"/>
              <a:t>b</a:t>
            </a:r>
            <a:r>
              <a:rPr lang="en-US" sz="1800" dirty="0"/>
              <a:t>) be just after firing? Assume the spring is compressed a distance </a:t>
            </a:r>
            <a:r>
              <a:rPr lang="en-US" sz="1800" i="1" dirty="0"/>
              <a:t>x = 0.15 m</a:t>
            </a:r>
            <a:r>
              <a:rPr lang="en-US" sz="1800" dirty="0"/>
              <a:t> when the gun is cocked.</a:t>
            </a:r>
          </a:p>
        </p:txBody>
      </p:sp>
      <p:sp>
        <p:nvSpPr>
          <p:cNvPr id="4" name="Rectangle 3"/>
          <p:cNvSpPr/>
          <p:nvPr/>
        </p:nvSpPr>
        <p:spPr>
          <a:xfrm>
            <a:off x="2116476" y="4191856"/>
            <a:ext cx="1366463" cy="123290"/>
          </a:xfrm>
          <a:prstGeom prst="rect">
            <a:avLst/>
          </a:prstGeom>
          <a:solidFill>
            <a:srgbClr val="00F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16476" y="4243227"/>
            <a:ext cx="226032" cy="308225"/>
          </a:xfrm>
          <a:prstGeom prst="rect">
            <a:avLst/>
          </a:prstGeom>
          <a:solidFill>
            <a:srgbClr val="00F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rot="5400000">
            <a:off x="2208948" y="4171311"/>
            <a:ext cx="246580" cy="25685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2352782" y="4189343"/>
            <a:ext cx="237240" cy="125803"/>
          </a:xfrm>
          <a:custGeom>
            <a:avLst/>
            <a:gdLst>
              <a:gd name="connsiteX0" fmla="*/ 0 w 237240"/>
              <a:gd name="connsiteY0" fmla="*/ 125803 h 125803"/>
              <a:gd name="connsiteX1" fmla="*/ 10274 w 237240"/>
              <a:gd name="connsiteY1" fmla="*/ 33336 h 125803"/>
              <a:gd name="connsiteX2" fmla="*/ 41097 w 237240"/>
              <a:gd name="connsiteY2" fmla="*/ 23061 h 125803"/>
              <a:gd name="connsiteX3" fmla="*/ 51371 w 237240"/>
              <a:gd name="connsiteY3" fmla="*/ 64158 h 125803"/>
              <a:gd name="connsiteX4" fmla="*/ 61645 w 237240"/>
              <a:gd name="connsiteY4" fmla="*/ 94981 h 125803"/>
              <a:gd name="connsiteX5" fmla="*/ 82193 w 237240"/>
              <a:gd name="connsiteY5" fmla="*/ 74432 h 125803"/>
              <a:gd name="connsiteX6" fmla="*/ 113016 w 237240"/>
              <a:gd name="connsiteY6" fmla="*/ 43610 h 125803"/>
              <a:gd name="connsiteX7" fmla="*/ 143838 w 237240"/>
              <a:gd name="connsiteY7" fmla="*/ 94981 h 125803"/>
              <a:gd name="connsiteX8" fmla="*/ 154112 w 237240"/>
              <a:gd name="connsiteY8" fmla="*/ 125803 h 125803"/>
              <a:gd name="connsiteX9" fmla="*/ 164387 w 237240"/>
              <a:gd name="connsiteY9" fmla="*/ 94981 h 125803"/>
              <a:gd name="connsiteX10" fmla="*/ 174661 w 237240"/>
              <a:gd name="connsiteY10" fmla="*/ 2513 h 125803"/>
              <a:gd name="connsiteX11" fmla="*/ 195209 w 237240"/>
              <a:gd name="connsiteY11" fmla="*/ 64158 h 125803"/>
              <a:gd name="connsiteX12" fmla="*/ 215757 w 237240"/>
              <a:gd name="connsiteY12" fmla="*/ 94981 h 125803"/>
              <a:gd name="connsiteX13" fmla="*/ 236306 w 237240"/>
              <a:gd name="connsiteY13" fmla="*/ 23061 h 12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240" h="125803">
                <a:moveTo>
                  <a:pt x="0" y="125803"/>
                </a:moveTo>
                <a:cubicBezTo>
                  <a:pt x="3425" y="94981"/>
                  <a:pt x="-1244" y="62130"/>
                  <a:pt x="10274" y="33336"/>
                </a:cubicBezTo>
                <a:cubicBezTo>
                  <a:pt x="14296" y="23280"/>
                  <a:pt x="32433" y="16563"/>
                  <a:pt x="41097" y="23061"/>
                </a:cubicBezTo>
                <a:cubicBezTo>
                  <a:pt x="52394" y="31533"/>
                  <a:pt x="47492" y="50581"/>
                  <a:pt x="51371" y="64158"/>
                </a:cubicBezTo>
                <a:cubicBezTo>
                  <a:pt x="54346" y="74571"/>
                  <a:pt x="58220" y="84707"/>
                  <a:pt x="61645" y="94981"/>
                </a:cubicBezTo>
                <a:cubicBezTo>
                  <a:pt x="68494" y="88131"/>
                  <a:pt x="78377" y="83335"/>
                  <a:pt x="82193" y="74432"/>
                </a:cubicBezTo>
                <a:cubicBezTo>
                  <a:pt x="104106" y="23301"/>
                  <a:pt x="74717" y="5311"/>
                  <a:pt x="113016" y="43610"/>
                </a:cubicBezTo>
                <a:cubicBezTo>
                  <a:pt x="142120" y="130923"/>
                  <a:pt x="101530" y="24466"/>
                  <a:pt x="143838" y="94981"/>
                </a:cubicBezTo>
                <a:cubicBezTo>
                  <a:pt x="149410" y="104267"/>
                  <a:pt x="150687" y="115529"/>
                  <a:pt x="154112" y="125803"/>
                </a:cubicBezTo>
                <a:cubicBezTo>
                  <a:pt x="157537" y="115529"/>
                  <a:pt x="162607" y="105663"/>
                  <a:pt x="164387" y="94981"/>
                </a:cubicBezTo>
                <a:cubicBezTo>
                  <a:pt x="169486" y="64391"/>
                  <a:pt x="152732" y="24442"/>
                  <a:pt x="174661" y="2513"/>
                </a:cubicBezTo>
                <a:cubicBezTo>
                  <a:pt x="189977" y="-12803"/>
                  <a:pt x="183195" y="46136"/>
                  <a:pt x="195209" y="64158"/>
                </a:cubicBezTo>
                <a:lnTo>
                  <a:pt x="215757" y="94981"/>
                </a:lnTo>
                <a:cubicBezTo>
                  <a:pt x="243905" y="52760"/>
                  <a:pt x="236306" y="76506"/>
                  <a:pt x="236306" y="2306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09641" y="4186725"/>
            <a:ext cx="128424" cy="1284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609641" y="3924728"/>
            <a:ext cx="0" cy="62672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16154" y="3919591"/>
            <a:ext cx="0" cy="62672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60665" y="3641405"/>
            <a:ext cx="770562" cy="307777"/>
          </a:xfrm>
          <a:prstGeom prst="rect">
            <a:avLst/>
          </a:prstGeom>
          <a:noFill/>
        </p:spPr>
        <p:txBody>
          <a:bodyPr wrap="square" rtlCol="0">
            <a:spAutoFit/>
          </a:bodyPr>
          <a:lstStyle/>
          <a:p>
            <a:r>
              <a:rPr lang="en-US" sz="1400">
                <a:latin typeface="Palatino Linotype" charset="0"/>
                <a:ea typeface="Palatino Linotype" charset="0"/>
                <a:cs typeface="Palatino Linotype" charset="0"/>
              </a:rPr>
              <a:t>0.15 m</a:t>
            </a:r>
          </a:p>
        </p:txBody>
      </p:sp>
      <p:sp>
        <p:nvSpPr>
          <p:cNvPr id="13" name="TextBox 12"/>
          <p:cNvSpPr txBox="1"/>
          <p:nvPr/>
        </p:nvSpPr>
        <p:spPr>
          <a:xfrm>
            <a:off x="2691829" y="4502880"/>
            <a:ext cx="791110" cy="307777"/>
          </a:xfrm>
          <a:prstGeom prst="rect">
            <a:avLst/>
          </a:prstGeom>
          <a:noFill/>
        </p:spPr>
        <p:txBody>
          <a:bodyPr wrap="square" rtlCol="0">
            <a:spAutoFit/>
          </a:bodyPr>
          <a:lstStyle/>
          <a:p>
            <a:r>
              <a:rPr lang="en-US" sz="1400">
                <a:latin typeface="Palatino Linotype" charset="0"/>
                <a:ea typeface="Palatino Linotype" charset="0"/>
                <a:cs typeface="Palatino Linotype" charset="0"/>
              </a:rPr>
              <a:t>x = 0</a:t>
            </a:r>
          </a:p>
        </p:txBody>
      </p:sp>
      <p:cxnSp>
        <p:nvCxnSpPr>
          <p:cNvPr id="15" name="Straight Arrow Connector 14"/>
          <p:cNvCxnSpPr/>
          <p:nvPr/>
        </p:nvCxnSpPr>
        <p:spPr>
          <a:xfrm flipH="1">
            <a:off x="1268860" y="4237940"/>
            <a:ext cx="8322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02081" y="3886216"/>
            <a:ext cx="1407559" cy="338554"/>
          </a:xfrm>
          <a:prstGeom prst="rect">
            <a:avLst/>
          </a:prstGeom>
          <a:noFill/>
        </p:spPr>
        <p:txBody>
          <a:bodyPr wrap="square" rtlCol="0">
            <a:spAutoFit/>
          </a:bodyPr>
          <a:lstStyle/>
          <a:p>
            <a:r>
              <a:rPr lang="en-US" sz="1600" dirty="0">
                <a:latin typeface="Palatino Linotype" charset="0"/>
                <a:ea typeface="Palatino Linotype" charset="0"/>
                <a:cs typeface="Palatino Linotype" charset="0"/>
              </a:rPr>
              <a:t>v</a:t>
            </a:r>
            <a:r>
              <a:rPr lang="en-US" sz="1600" baseline="-25000" dirty="0">
                <a:latin typeface="Palatino Linotype" charset="0"/>
                <a:ea typeface="Palatino Linotype" charset="0"/>
                <a:cs typeface="Palatino Linotype" charset="0"/>
              </a:rPr>
              <a:t>0</a:t>
            </a:r>
            <a:r>
              <a:rPr lang="en-US" sz="1600" dirty="0">
                <a:latin typeface="Palatino Linotype" charset="0"/>
                <a:ea typeface="Palatino Linotype" charset="0"/>
                <a:cs typeface="Palatino Linotype" charset="0"/>
              </a:rPr>
              <a:t> = 5 m/s</a:t>
            </a:r>
          </a:p>
        </p:txBody>
      </p:sp>
      <p:sp>
        <p:nvSpPr>
          <p:cNvPr id="9" name="Rectangle 8"/>
          <p:cNvSpPr/>
          <p:nvPr/>
        </p:nvSpPr>
        <p:spPr>
          <a:xfrm>
            <a:off x="4247346" y="3868273"/>
            <a:ext cx="4572000" cy="2031325"/>
          </a:xfrm>
          <a:prstGeom prst="rect">
            <a:avLst/>
          </a:prstGeom>
        </p:spPr>
        <p:txBody>
          <a:bodyPr>
            <a:spAutoFit/>
          </a:bodyPr>
          <a:lstStyle/>
          <a:p>
            <a:pPr lvl="1"/>
            <a:r>
              <a:rPr lang="en-US" i="1" dirty="0">
                <a:solidFill>
                  <a:srgbClr val="C00000"/>
                </a:solidFill>
                <a:latin typeface="Times New Roman" charset="0"/>
                <a:ea typeface="Times New Roman" charset="0"/>
                <a:cs typeface="Times New Roman" charset="0"/>
              </a:rPr>
              <a:t>Where is energy conserved?</a:t>
            </a:r>
          </a:p>
          <a:p>
            <a:pPr lvl="1"/>
            <a:endParaRPr lang="en-US" i="1" dirty="0">
              <a:solidFill>
                <a:srgbClr val="C00000"/>
              </a:solidFill>
              <a:latin typeface="Times New Roman" charset="0"/>
              <a:ea typeface="Times New Roman" charset="0"/>
              <a:cs typeface="Times New Roman" charset="0"/>
            </a:endParaRPr>
          </a:p>
          <a:p>
            <a:pPr lvl="1"/>
            <a:r>
              <a:rPr lang="en-US" i="1" dirty="0">
                <a:solidFill>
                  <a:srgbClr val="C00000"/>
                </a:solidFill>
                <a:latin typeface="Times New Roman" charset="0"/>
                <a:ea typeface="Times New Roman" charset="0"/>
                <a:cs typeface="Times New Roman" charset="0"/>
              </a:rPr>
              <a:t>Where is energy not conserved?</a:t>
            </a:r>
          </a:p>
          <a:p>
            <a:pPr lvl="1"/>
            <a:endParaRPr lang="en-US" i="1" dirty="0">
              <a:solidFill>
                <a:srgbClr val="C00000"/>
              </a:solidFill>
              <a:latin typeface="Times New Roman" charset="0"/>
              <a:ea typeface="Times New Roman" charset="0"/>
              <a:cs typeface="Times New Roman" charset="0"/>
            </a:endParaRPr>
          </a:p>
          <a:p>
            <a:pPr lvl="1"/>
            <a:r>
              <a:rPr lang="en-US" i="1" dirty="0">
                <a:solidFill>
                  <a:srgbClr val="C00000"/>
                </a:solidFill>
                <a:latin typeface="Times New Roman" charset="0"/>
                <a:ea typeface="Times New Roman" charset="0"/>
                <a:cs typeface="Times New Roman" charset="0"/>
              </a:rPr>
              <a:t>Where is momentum conserved?</a:t>
            </a:r>
          </a:p>
          <a:p>
            <a:pPr lvl="1"/>
            <a:endParaRPr lang="en-US" i="1" dirty="0">
              <a:solidFill>
                <a:srgbClr val="C00000"/>
              </a:solidFill>
              <a:latin typeface="Times New Roman" charset="0"/>
              <a:ea typeface="Times New Roman" charset="0"/>
              <a:cs typeface="Times New Roman" charset="0"/>
            </a:endParaRPr>
          </a:p>
          <a:p>
            <a:pPr lvl="1"/>
            <a:r>
              <a:rPr lang="en-US" i="1" dirty="0">
                <a:solidFill>
                  <a:srgbClr val="C00000"/>
                </a:solidFill>
                <a:latin typeface="Times New Roman" charset="0"/>
                <a:ea typeface="Times New Roman" charset="0"/>
                <a:cs typeface="Times New Roman" charset="0"/>
              </a:rPr>
              <a:t>Where is momentum not conserved?</a:t>
            </a:r>
          </a:p>
        </p:txBody>
      </p:sp>
    </p:spTree>
    <p:extLst>
      <p:ext uri="{BB962C8B-B14F-4D97-AF65-F5344CB8AC3E}">
        <p14:creationId xmlns:p14="http://schemas.microsoft.com/office/powerpoint/2010/main" val="271633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Spring-gun explosion</a:t>
            </a:r>
          </a:p>
        </p:txBody>
      </p:sp>
      <p:sp>
        <p:nvSpPr>
          <p:cNvPr id="4" name="TextBox 3"/>
          <p:cNvSpPr txBox="1"/>
          <p:nvPr/>
        </p:nvSpPr>
        <p:spPr>
          <a:xfrm>
            <a:off x="500608" y="1294544"/>
            <a:ext cx="8188503" cy="338554"/>
          </a:xfrm>
          <a:prstGeom prst="rect">
            <a:avLst/>
          </a:prstGeom>
          <a:noFill/>
        </p:spPr>
        <p:txBody>
          <a:bodyPr wrap="square" rtlCol="0">
            <a:spAutoFit/>
          </a:bodyPr>
          <a:lstStyle/>
          <a:p>
            <a:r>
              <a:rPr lang="en-US" sz="1600">
                <a:solidFill>
                  <a:srgbClr val="C00000"/>
                </a:solidFill>
                <a:latin typeface="Palatino Linotype" charset="0"/>
                <a:ea typeface="Palatino Linotype" charset="0"/>
                <a:cs typeface="Palatino Linotype" charset="0"/>
              </a:rPr>
              <a:t>We know momentum is conserved before and after the “explosion.” So we can write:</a:t>
            </a:r>
          </a:p>
        </p:txBody>
      </p:sp>
      <mc:AlternateContent xmlns:mc="http://schemas.openxmlformats.org/markup-compatibility/2006" xmlns:a14="http://schemas.microsoft.com/office/drawing/2010/main">
        <mc:Choice Requires="a14">
          <p:sp>
            <p:nvSpPr>
              <p:cNvPr id="6" name="TextBox 5"/>
              <p:cNvSpPr txBox="1"/>
              <p:nvPr/>
            </p:nvSpPr>
            <p:spPr>
              <a:xfrm>
                <a:off x="3138754" y="1776175"/>
                <a:ext cx="1815625"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charset="0"/>
                          <a:ea typeface="Cambria Math" charset="0"/>
                          <a:cs typeface="Cambria Math" charset="0"/>
                        </a:rPr>
                        <m:t>Σ</m:t>
                      </m:r>
                      <m:sSub>
                        <m:sSubPr>
                          <m:ctrlPr>
                            <a:rPr lang="en-US"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𝑝</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r>
                        <a:rPr lang="en-US" b="0" i="1" smtClean="0">
                          <a:latin typeface="Cambria Math" charset="0"/>
                          <a:ea typeface="Cambria Math" charset="0"/>
                          <a:cs typeface="Cambria Math" charset="0"/>
                        </a:rPr>
                        <m:t>𝐹</m:t>
                      </m:r>
                      <m:r>
                        <m:rPr>
                          <m:sty m:val="p"/>
                        </m:rPr>
                        <a:rPr lang="el-GR" b="0" i="1" smtClean="0">
                          <a:latin typeface="Cambria Math" charset="0"/>
                          <a:ea typeface="Cambria Math" charset="0"/>
                          <a:cs typeface="Cambria Math" charset="0"/>
                        </a:rPr>
                        <m:t>Δ</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𝑝</m:t>
                          </m:r>
                        </m:e>
                        <m:sub>
                          <m:r>
                            <a:rPr lang="en-US" b="0" i="1" smtClean="0">
                              <a:latin typeface="Cambria Math" charset="0"/>
                              <a:ea typeface="Cambria Math" charset="0"/>
                              <a:cs typeface="Cambria Math" charset="0"/>
                            </a:rPr>
                            <m:t>𝑓</m:t>
                          </m:r>
                        </m:sub>
                      </m:sSub>
                    </m:oMath>
                  </m:oMathPara>
                </a14:m>
                <a:endParaRPr lang="en-US" b="0" dirty="0">
                  <a:ea typeface="Cambria Math" charset="0"/>
                  <a:cs typeface="Cambria Math"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138754" y="1776175"/>
                <a:ext cx="1815625" cy="299249"/>
              </a:xfrm>
              <a:prstGeom prst="rect">
                <a:avLst/>
              </a:prstGeom>
              <a:blipFill rotWithShape="0">
                <a:blip r:embed="rId2"/>
                <a:stretch>
                  <a:fillRect l="-2349" r="-2013"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784926" y="2075424"/>
                <a:ext cx="3256597"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charset="0"/>
                            </a:rPr>
                            <m:t>𝑚</m:t>
                          </m:r>
                        </m:e>
                        <m:sub>
                          <m:r>
                            <a:rPr lang="en-US" i="1">
                              <a:latin typeface="Cambria Math" charset="0"/>
                            </a:rPr>
                            <m:t>𝑔</m:t>
                          </m:r>
                        </m:sub>
                      </m:sSub>
                      <m:sSub>
                        <m:sSubPr>
                          <m:ctrlPr>
                            <a:rPr lang="en-US" i="1">
                              <a:latin typeface="Cambria Math" panose="02040503050406030204" pitchFamily="18" charset="0"/>
                            </a:rPr>
                          </m:ctrlPr>
                        </m:sSubPr>
                        <m:e>
                          <m:r>
                            <a:rPr lang="en-US" i="1">
                              <a:latin typeface="Cambria Math" charset="0"/>
                            </a:rPr>
                            <m:t>𝑣</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𝑚</m:t>
                          </m:r>
                        </m:e>
                        <m:sub>
                          <m:r>
                            <a:rPr lang="en-US" i="1">
                              <a:latin typeface="Cambria Math" charset="0"/>
                            </a:rPr>
                            <m:t>𝑏</m:t>
                          </m:r>
                        </m:sub>
                      </m:sSub>
                      <m:sSub>
                        <m:sSubPr>
                          <m:ctrlPr>
                            <a:rPr lang="en-US" i="1">
                              <a:latin typeface="Cambria Math" panose="02040503050406030204" pitchFamily="18" charset="0"/>
                            </a:rPr>
                          </m:ctrlPr>
                        </m:sSubPr>
                        <m:e>
                          <m:r>
                            <a:rPr lang="en-US" i="1">
                              <a:latin typeface="Cambria Math" charset="0"/>
                            </a:rPr>
                            <m:t>𝑣</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𝑚</m:t>
                          </m:r>
                        </m:e>
                        <m:sub>
                          <m:r>
                            <a:rPr lang="en-US" i="1">
                              <a:latin typeface="Cambria Math" charset="0"/>
                            </a:rPr>
                            <m:t>𝑔</m:t>
                          </m:r>
                        </m:sub>
                      </m:sSub>
                      <m:sSub>
                        <m:sSubPr>
                          <m:ctrlPr>
                            <a:rPr lang="en-US" i="1">
                              <a:latin typeface="Cambria Math" panose="02040503050406030204" pitchFamily="18" charset="0"/>
                            </a:rPr>
                          </m:ctrlPr>
                        </m:sSubPr>
                        <m:e>
                          <m:r>
                            <a:rPr lang="en-US" i="1">
                              <a:latin typeface="Cambria Math" charset="0"/>
                            </a:rPr>
                            <m:t>𝑣</m:t>
                          </m:r>
                        </m:e>
                        <m:sub>
                          <m:r>
                            <a:rPr lang="en-US" i="1">
                              <a:latin typeface="Cambria Math" charset="0"/>
                            </a:rPr>
                            <m:t>𝑔</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charset="0"/>
                            </a:rPr>
                            <m:t>𝑚</m:t>
                          </m:r>
                        </m:e>
                        <m:sub>
                          <m:r>
                            <a:rPr lang="en-US" i="1">
                              <a:latin typeface="Cambria Math" charset="0"/>
                            </a:rPr>
                            <m:t>𝑏</m:t>
                          </m:r>
                        </m:sub>
                      </m:sSub>
                      <m:sSub>
                        <m:sSubPr>
                          <m:ctrlPr>
                            <a:rPr lang="en-US" i="1">
                              <a:latin typeface="Cambria Math" panose="02040503050406030204" pitchFamily="18" charset="0"/>
                            </a:rPr>
                          </m:ctrlPr>
                        </m:sSubPr>
                        <m:e>
                          <m:r>
                            <a:rPr lang="en-US" i="1">
                              <a:latin typeface="Cambria Math" charset="0"/>
                            </a:rPr>
                            <m:t>𝑣</m:t>
                          </m:r>
                        </m:e>
                        <m:sub>
                          <m:r>
                            <a:rPr lang="en-US" i="1">
                              <a:latin typeface="Cambria Math" charset="0"/>
                            </a:rPr>
                            <m:t>𝑏</m:t>
                          </m:r>
                        </m:sub>
                      </m:sSub>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784926" y="2075424"/>
                <a:ext cx="3256597" cy="391902"/>
              </a:xfrm>
              <a:prstGeom prst="rect">
                <a:avLst/>
              </a:prstGeom>
              <a:blipFill>
                <a:blip r:embed="rId3"/>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559996" y="2581324"/>
                <a:ext cx="3170034" cy="6566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r>
                        <a:rPr lang="en-US" b="0" i="1" smtClean="0">
                          <a:latin typeface="Cambria Math" charset="0"/>
                          <a:ea typeface="Cambria Math" charset="0"/>
                          <a:cs typeface="Cambria Math" charset="0"/>
                        </a:rPr>
                        <m:t>  </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𝑔</m:t>
                          </m:r>
                        </m:sub>
                      </m:sSub>
                      <m:r>
                        <a:rPr lang="en-US" b="0" i="1" smtClean="0">
                          <a:latin typeface="Cambria Math" charset="0"/>
                          <a:ea typeface="Cambria Math" charset="0"/>
                          <a:cs typeface="Cambria Math" charset="0"/>
                        </a:rPr>
                        <m:t>=</m:t>
                      </m:r>
                      <m:f>
                        <m:fPr>
                          <m:ctrlPr>
                            <a:rPr lang="mr-IN" b="0" i="1" smtClean="0">
                              <a:latin typeface="Cambria Math" panose="02040503050406030204" pitchFamily="18" charset="0"/>
                              <a:ea typeface="Cambria Math" charset="0"/>
                              <a:cs typeface="Cambria Math" charset="0"/>
                            </a:rPr>
                          </m:ctrlPr>
                        </m:fPr>
                        <m:num>
                          <m:d>
                            <m:dPr>
                              <m:ctrlPr>
                                <a:rPr lang="en-US" b="0" i="1" smtClean="0">
                                  <a:latin typeface="Cambria Math" panose="02040503050406030204" pitchFamily="18" charset="0"/>
                                  <a:ea typeface="Cambria Math" charset="0"/>
                                  <a:cs typeface="Cambria Math" charset="0"/>
                                </a:rPr>
                              </m:ctrlPr>
                            </m:dPr>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𝑚</m:t>
                                  </m:r>
                                </m:e>
                                <m:sub>
                                  <m:r>
                                    <a:rPr lang="en-US" b="0" i="1" smtClean="0">
                                      <a:latin typeface="Cambria Math" charset="0"/>
                                      <a:ea typeface="Cambria Math" charset="0"/>
                                      <a:cs typeface="Cambria Math" charset="0"/>
                                    </a:rPr>
                                    <m:t>𝑔</m:t>
                                  </m:r>
                                </m:sub>
                              </m:sSub>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𝑚</m:t>
                                  </m:r>
                                </m:e>
                                <m:sub>
                                  <m:r>
                                    <a:rPr lang="en-US" b="0" i="1" smtClean="0">
                                      <a:latin typeface="Cambria Math" charset="0"/>
                                      <a:ea typeface="Cambria Math" charset="0"/>
                                      <a:cs typeface="Cambria Math" charset="0"/>
                                    </a:rPr>
                                    <m:t>𝑏</m:t>
                                  </m:r>
                                </m:sub>
                              </m:sSub>
                            </m:e>
                          </m:d>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𝑚</m:t>
                              </m:r>
                            </m:e>
                            <m:sub>
                              <m:r>
                                <a:rPr lang="en-US" b="0" i="1" smtClean="0">
                                  <a:latin typeface="Cambria Math" charset="0"/>
                                  <a:ea typeface="Cambria Math" charset="0"/>
                                  <a:cs typeface="Cambria Math" charset="0"/>
                                </a:rPr>
                                <m:t>𝑏</m:t>
                              </m:r>
                            </m:sub>
                          </m:sSub>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𝑏</m:t>
                              </m:r>
                            </m:sub>
                          </m:sSub>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𝑚</m:t>
                              </m:r>
                            </m:e>
                            <m:sub>
                              <m:r>
                                <a:rPr lang="en-US" b="0" i="1" smtClean="0">
                                  <a:latin typeface="Cambria Math" charset="0"/>
                                  <a:ea typeface="Cambria Math" charset="0"/>
                                  <a:cs typeface="Cambria Math" charset="0"/>
                                </a:rPr>
                                <m:t>𝑔</m:t>
                              </m:r>
                            </m:sub>
                          </m:sSub>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559996" y="2581324"/>
                <a:ext cx="3170034" cy="65665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559996" y="3237979"/>
                <a:ext cx="4749377" cy="704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r>
                        <a:rPr lang="en-US" b="0" i="1" smtClean="0">
                          <a:latin typeface="Cambria Math" charset="0"/>
                          <a:ea typeface="Cambria Math" charset="0"/>
                          <a:cs typeface="Cambria Math" charset="0"/>
                        </a:rPr>
                        <m:t>             </m:t>
                      </m:r>
                      <m:f>
                        <m:fPr>
                          <m:ctrlPr>
                            <a:rPr lang="mr-IN" b="0" i="1" smtClean="0">
                              <a:latin typeface="Cambria Math" panose="02040503050406030204" pitchFamily="18" charset="0"/>
                              <a:ea typeface="Cambria Math" charset="0"/>
                              <a:cs typeface="Cambria Math" charset="0"/>
                            </a:rPr>
                          </m:ctrlPr>
                        </m:fPr>
                        <m:num>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2 </m:t>
                              </m:r>
                              <m:r>
                                <a:rPr lang="en-US" b="0" i="1" smtClean="0">
                                  <a:latin typeface="Cambria Math" charset="0"/>
                                  <a:ea typeface="Cambria Math" charset="0"/>
                                  <a:cs typeface="Cambria Math" charset="0"/>
                                </a:rPr>
                                <m:t>𝑘𝑔</m:t>
                              </m:r>
                              <m:r>
                                <a:rPr lang="en-US" b="0" i="1" smtClean="0">
                                  <a:latin typeface="Cambria Math" charset="0"/>
                                  <a:ea typeface="Cambria Math" charset="0"/>
                                  <a:cs typeface="Cambria Math" charset="0"/>
                                </a:rPr>
                                <m:t>+0.04 </m:t>
                              </m:r>
                              <m:r>
                                <a:rPr lang="en-US" b="0" i="1" smtClean="0">
                                  <a:latin typeface="Cambria Math" charset="0"/>
                                  <a:ea typeface="Cambria Math" charset="0"/>
                                  <a:cs typeface="Cambria Math" charset="0"/>
                                </a:rPr>
                                <m:t>𝑘𝑔</m:t>
                              </m:r>
                            </m:e>
                          </m:d>
                          <m:r>
                            <a:rPr lang="en-US" b="0" i="1" smtClean="0">
                              <a:latin typeface="Cambria Math" charset="0"/>
                              <a:ea typeface="Cambria Math" charset="0"/>
                              <a:cs typeface="Cambria Math" charset="0"/>
                            </a:rPr>
                            <m:t>(5</m:t>
                          </m:r>
                          <m:f>
                            <m:fPr>
                              <m:ctrlPr>
                                <a:rPr lang="en-US"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𝑚</m:t>
                              </m:r>
                            </m:num>
                            <m:den>
                              <m:r>
                                <a:rPr lang="en-US" b="0" i="1" smtClean="0">
                                  <a:latin typeface="Cambria Math" charset="0"/>
                                  <a:ea typeface="Cambria Math" charset="0"/>
                                  <a:cs typeface="Cambria Math" charset="0"/>
                                </a:rPr>
                                <m:t>𝑠</m:t>
                              </m:r>
                            </m:den>
                          </m:f>
                          <m:r>
                            <a:rPr lang="en-US" b="0" i="1" smtClean="0">
                              <a:latin typeface="Cambria Math" charset="0"/>
                              <a:ea typeface="Cambria Math" charset="0"/>
                              <a:cs typeface="Cambria Math" charset="0"/>
                            </a:rPr>
                            <m:t>)−(0.04 </m:t>
                          </m:r>
                          <m:r>
                            <a:rPr lang="en-US" b="0" i="1" smtClean="0">
                              <a:latin typeface="Cambria Math" charset="0"/>
                              <a:ea typeface="Cambria Math" charset="0"/>
                              <a:cs typeface="Cambria Math" charset="0"/>
                            </a:rPr>
                            <m:t>𝑘𝑔</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𝑏</m:t>
                              </m:r>
                            </m:sub>
                          </m:sSub>
                        </m:num>
                        <m:den>
                          <m:r>
                            <a:rPr lang="en-US" b="0" i="1" smtClean="0">
                              <a:latin typeface="Cambria Math" charset="0"/>
                              <a:ea typeface="Cambria Math" charset="0"/>
                              <a:cs typeface="Cambria Math" charset="0"/>
                            </a:rPr>
                            <m:t>(2 </m:t>
                          </m:r>
                          <m:r>
                            <a:rPr lang="en-US" b="0" i="1" smtClean="0">
                              <a:latin typeface="Cambria Math" charset="0"/>
                              <a:ea typeface="Cambria Math" charset="0"/>
                              <a:cs typeface="Cambria Math" charset="0"/>
                            </a:rPr>
                            <m:t>𝑘𝑔</m:t>
                          </m:r>
                          <m:r>
                            <a:rPr lang="en-US" b="0" i="1" smtClean="0">
                              <a:latin typeface="Cambria Math" charset="0"/>
                              <a:ea typeface="Cambria Math" charset="0"/>
                              <a:cs typeface="Cambria Math" charset="0"/>
                            </a:rPr>
                            <m:t>)</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559996" y="3237979"/>
                <a:ext cx="4749377" cy="70474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559995" y="4072207"/>
                <a:ext cx="2795573"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r>
                        <a:rPr lang="en-US" b="0" i="1" smtClean="0">
                          <a:latin typeface="Cambria Math" charset="0"/>
                          <a:ea typeface="Cambria Math" charset="0"/>
                          <a:cs typeface="Cambria Math" charset="0"/>
                        </a:rPr>
                        <m:t>   </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𝑔</m:t>
                          </m:r>
                        </m:sub>
                      </m:sSub>
                      <m:r>
                        <a:rPr lang="en-US" b="0" i="1" smtClean="0">
                          <a:latin typeface="Cambria Math" charset="0"/>
                          <a:ea typeface="Cambria Math" charset="0"/>
                          <a:cs typeface="Cambria Math" charset="0"/>
                        </a:rPr>
                        <m:t>=5.1−0.02</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𝑣</m:t>
                          </m:r>
                        </m:e>
                        <m:sub>
                          <m:r>
                            <a:rPr lang="en-US" b="0" i="1" smtClean="0">
                              <a:latin typeface="Cambria Math" charset="0"/>
                              <a:ea typeface="Cambria Math" charset="0"/>
                              <a:cs typeface="Cambria Math" charset="0"/>
                            </a:rPr>
                            <m:t>𝑏</m:t>
                          </m:r>
                        </m:sub>
                      </m:sSub>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𝑚</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𝑠</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559995" y="4072207"/>
                <a:ext cx="2795573" cy="299569"/>
              </a:xfrm>
              <a:prstGeom prst="rect">
                <a:avLst/>
              </a:prstGeom>
              <a:blipFill rotWithShape="0">
                <a:blip r:embed="rId6"/>
                <a:stretch>
                  <a:fillRect l="-1089" t="-132653" r="-436" b="-161224"/>
                </a:stretch>
              </a:blipFill>
            </p:spPr>
            <p:txBody>
              <a:bodyPr/>
              <a:lstStyle/>
              <a:p>
                <a:r>
                  <a:rPr lang="en-US">
                    <a:noFill/>
                  </a:rPr>
                  <a:t> </a:t>
                </a:r>
              </a:p>
            </p:txBody>
          </p:sp>
        </mc:Fallback>
      </mc:AlternateContent>
      <p:sp>
        <p:nvSpPr>
          <p:cNvPr id="11" name="TextBox 10"/>
          <p:cNvSpPr txBox="1"/>
          <p:nvPr/>
        </p:nvSpPr>
        <p:spPr>
          <a:xfrm>
            <a:off x="500608" y="4501259"/>
            <a:ext cx="8188503" cy="338554"/>
          </a:xfrm>
          <a:prstGeom prst="rect">
            <a:avLst/>
          </a:prstGeom>
          <a:noFill/>
        </p:spPr>
        <p:txBody>
          <a:bodyPr wrap="square" rtlCol="0">
            <a:spAutoFit/>
          </a:bodyPr>
          <a:lstStyle/>
          <a:p>
            <a:r>
              <a:rPr lang="en-US" sz="1600" dirty="0">
                <a:solidFill>
                  <a:srgbClr val="C00000"/>
                </a:solidFill>
                <a:latin typeface="Palatino Linotype" charset="0"/>
                <a:ea typeface="Palatino Linotype" charset="0"/>
                <a:cs typeface="Palatino Linotype" charset="0"/>
              </a:rPr>
              <a:t>We can also use Conservation of Energy through the firing, because the spring is ideal:</a:t>
            </a:r>
          </a:p>
        </p:txBody>
      </p:sp>
      <mc:AlternateContent xmlns:mc="http://schemas.openxmlformats.org/markup-compatibility/2006" xmlns:a14="http://schemas.microsoft.com/office/drawing/2010/main">
        <mc:Choice Requires="a14">
          <p:sp>
            <p:nvSpPr>
              <p:cNvPr id="12" name="TextBox 11"/>
              <p:cNvSpPr txBox="1"/>
              <p:nvPr/>
            </p:nvSpPr>
            <p:spPr>
              <a:xfrm>
                <a:off x="2784926" y="4969296"/>
                <a:ext cx="3209661"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charset="0"/>
                          <a:ea typeface="Cambria Math" charset="0"/>
                          <a:cs typeface="Cambria Math" charset="0"/>
                        </a:rPr>
                        <m:t>Σ</m:t>
                      </m:r>
                      <m:sSub>
                        <m:sSubPr>
                          <m:ctrlPr>
                            <a:rPr lang="en-US"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𝐾</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𝑈</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𝑊</m:t>
                          </m:r>
                        </m:e>
                        <m:sub>
                          <m:r>
                            <a:rPr lang="en-US" b="0" i="1" smtClean="0">
                              <a:latin typeface="Cambria Math" charset="0"/>
                              <a:ea typeface="Cambria Math" charset="0"/>
                              <a:cs typeface="Cambria Math" charset="0"/>
                            </a:rPr>
                            <m:t>𝑒𝑥𝑡</m:t>
                          </m:r>
                        </m:sub>
                      </m:sSub>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𝐾</m:t>
                          </m:r>
                        </m:e>
                        <m:sub>
                          <m:r>
                            <a:rPr lang="en-US" b="0" i="1" smtClean="0">
                              <a:latin typeface="Cambria Math" charset="0"/>
                              <a:ea typeface="Cambria Math" charset="0"/>
                              <a:cs typeface="Cambria Math" charset="0"/>
                            </a:rPr>
                            <m:t>𝑓</m:t>
                          </m:r>
                        </m:sub>
                      </m:sSub>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𝑈</m:t>
                          </m:r>
                        </m:e>
                        <m:sub>
                          <m:r>
                            <a:rPr lang="en-US" b="0" i="1" smtClean="0">
                              <a:latin typeface="Cambria Math" charset="0"/>
                              <a:ea typeface="Cambria Math" charset="0"/>
                              <a:cs typeface="Cambria Math" charset="0"/>
                            </a:rPr>
                            <m:t>𝑓</m:t>
                          </m:r>
                        </m:sub>
                      </m:sSub>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784926" y="4969296"/>
                <a:ext cx="3209661" cy="299249"/>
              </a:xfrm>
              <a:prstGeom prst="rect">
                <a:avLst/>
              </a:prstGeom>
              <a:blipFill rotWithShape="0">
                <a:blip r:embed="rId7"/>
                <a:stretch>
                  <a:fillRect l="-1141" r="-951" b="-28571"/>
                </a:stretch>
              </a:blipFill>
            </p:spPr>
            <p:txBody>
              <a:bodyPr/>
              <a:lstStyle/>
              <a:p>
                <a:r>
                  <a:rPr lang="en-US">
                    <a:noFill/>
                  </a:rPr>
                  <a:t> </a:t>
                </a:r>
              </a:p>
            </p:txBody>
          </p:sp>
        </mc:Fallback>
      </mc:AlternateContent>
      <p:cxnSp>
        <p:nvCxnSpPr>
          <p:cNvPr id="14" name="Straight Arrow Connector 13"/>
          <p:cNvCxnSpPr/>
          <p:nvPr/>
        </p:nvCxnSpPr>
        <p:spPr>
          <a:xfrm flipV="1">
            <a:off x="3965825" y="4839813"/>
            <a:ext cx="441789" cy="53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96290" y="4850087"/>
            <a:ext cx="441789" cy="53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89756" y="4730117"/>
            <a:ext cx="277403" cy="307777"/>
          </a:xfrm>
          <a:prstGeom prst="rect">
            <a:avLst/>
          </a:prstGeom>
          <a:noFill/>
        </p:spPr>
        <p:txBody>
          <a:bodyPr wrap="square" rtlCol="0">
            <a:spAutoFit/>
          </a:bodyPr>
          <a:lstStyle/>
          <a:p>
            <a:r>
              <a:rPr lang="en-US" sz="1400">
                <a:latin typeface="Palatino Linotype" charset="0"/>
                <a:ea typeface="Palatino Linotype" charset="0"/>
                <a:cs typeface="Palatino Linotype" charset="0"/>
              </a:rPr>
              <a:t>0</a:t>
            </a:r>
          </a:p>
        </p:txBody>
      </p:sp>
      <p:sp>
        <p:nvSpPr>
          <p:cNvPr id="17" name="TextBox 16"/>
          <p:cNvSpPr txBox="1"/>
          <p:nvPr/>
        </p:nvSpPr>
        <p:spPr>
          <a:xfrm>
            <a:off x="6001081" y="4728406"/>
            <a:ext cx="277403" cy="307777"/>
          </a:xfrm>
          <a:prstGeom prst="rect">
            <a:avLst/>
          </a:prstGeom>
          <a:noFill/>
        </p:spPr>
        <p:txBody>
          <a:bodyPr wrap="square" rtlCol="0">
            <a:spAutoFit/>
          </a:bodyPr>
          <a:lstStyle/>
          <a:p>
            <a:r>
              <a:rPr lang="en-US" sz="1400">
                <a:latin typeface="Palatino Linotype" charset="0"/>
                <a:ea typeface="Palatino Linotype" charset="0"/>
                <a:cs typeface="Palatino Linotype" charset="0"/>
              </a:rPr>
              <a:t>0</a:t>
            </a:r>
          </a:p>
        </p:txBody>
      </p:sp>
      <mc:AlternateContent xmlns:mc="http://schemas.openxmlformats.org/markup-compatibility/2006" xmlns:a14="http://schemas.microsoft.com/office/drawing/2010/main">
        <mc:Choice Requires="a14">
          <p:sp>
            <p:nvSpPr>
              <p:cNvPr id="18" name="TextBox 17"/>
              <p:cNvSpPr txBox="1"/>
              <p:nvPr/>
            </p:nvSpPr>
            <p:spPr>
              <a:xfrm>
                <a:off x="2231149" y="5483080"/>
                <a:ext cx="453297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𝑏</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𝑔</m:t>
                              </m:r>
                            </m:sub>
                          </m:sSub>
                        </m:e>
                      </m:d>
                      <m:sSubSup>
                        <m:sSubSupPr>
                          <m:ctrlPr>
                            <a:rPr lang="en-US" b="0" i="1" smtClean="0">
                              <a:latin typeface="Cambria Math" panose="02040503050406030204" pitchFamily="18" charset="0"/>
                            </a:rPr>
                          </m:ctrlPr>
                        </m:sSubSupPr>
                        <m:e>
                          <m:r>
                            <a:rPr lang="en-US" b="0" i="1" smtClean="0">
                              <a:latin typeface="Cambria Math" charset="0"/>
                            </a:rPr>
                            <m:t>𝑣</m:t>
                          </m:r>
                        </m:e>
                        <m:sub>
                          <m:r>
                            <a:rPr lang="en-US" b="0" i="1" smtClean="0">
                              <a:latin typeface="Cambria Math" charset="0"/>
                            </a:rPr>
                            <m:t>0</m:t>
                          </m:r>
                        </m:sub>
                        <m:sup>
                          <m:r>
                            <a:rPr lang="en-US" b="0" i="1" smtClean="0">
                              <a:latin typeface="Cambria Math" charset="0"/>
                            </a:rPr>
                            <m:t>2</m:t>
                          </m:r>
                        </m:sup>
                      </m:sSubSup>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𝑘</m:t>
                      </m:r>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2</m:t>
                          </m:r>
                        </m:sup>
                      </m:sSup>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𝑔</m:t>
                          </m:r>
                        </m:sub>
                      </m:sSub>
                      <m:sSubSup>
                        <m:sSubSupPr>
                          <m:ctrlPr>
                            <a:rPr lang="en-US" b="0" i="1" smtClean="0">
                              <a:latin typeface="Cambria Math" panose="02040503050406030204" pitchFamily="18" charset="0"/>
                            </a:rPr>
                          </m:ctrlPr>
                        </m:sSubSupPr>
                        <m:e>
                          <m:r>
                            <a:rPr lang="en-US" b="0" i="1" smtClean="0">
                              <a:latin typeface="Cambria Math" charset="0"/>
                            </a:rPr>
                            <m:t>𝑣</m:t>
                          </m:r>
                        </m:e>
                        <m:sub>
                          <m:r>
                            <a:rPr lang="en-US" b="0" i="1" smtClean="0">
                              <a:latin typeface="Cambria Math" charset="0"/>
                            </a:rPr>
                            <m:t>𝑔</m:t>
                          </m:r>
                        </m:sub>
                        <m:sup>
                          <m:r>
                            <a:rPr lang="en-US" b="0" i="1" smtClean="0">
                              <a:latin typeface="Cambria Math" charset="0"/>
                            </a:rPr>
                            <m:t>2</m:t>
                          </m:r>
                        </m:sup>
                      </m:sSubSup>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𝑏</m:t>
                          </m:r>
                        </m:sub>
                      </m:sSub>
                      <m:sSubSup>
                        <m:sSubSupPr>
                          <m:ctrlPr>
                            <a:rPr lang="en-US" b="0" i="1" smtClean="0">
                              <a:latin typeface="Cambria Math" panose="02040503050406030204" pitchFamily="18" charset="0"/>
                            </a:rPr>
                          </m:ctrlPr>
                        </m:sSubSupPr>
                        <m:e>
                          <m:r>
                            <a:rPr lang="en-US" b="0" i="1" smtClean="0">
                              <a:latin typeface="Cambria Math" charset="0"/>
                            </a:rPr>
                            <m:t>𝑣</m:t>
                          </m:r>
                        </m:e>
                        <m:sub>
                          <m:r>
                            <a:rPr lang="en-US" b="0" i="1" smtClean="0">
                              <a:latin typeface="Cambria Math" charset="0"/>
                            </a:rPr>
                            <m:t>𝑏</m:t>
                          </m:r>
                        </m:sub>
                        <m:sup>
                          <m:r>
                            <a:rPr lang="en-US" b="0" i="1" smtClean="0">
                              <a:latin typeface="Cambria Math" charset="0"/>
                            </a:rPr>
                            <m:t>2</m:t>
                          </m:r>
                        </m:sup>
                      </m:sSubSup>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2231149" y="5483080"/>
                <a:ext cx="4532972" cy="518604"/>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5647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33390</TotalTime>
  <Words>1270</Words>
  <Application>Microsoft Macintosh PowerPoint</Application>
  <PresentationFormat>On-screen Show (4:3)</PresentationFormat>
  <Paragraphs>93</Paragraphs>
  <Slides>15</Slides>
  <Notes>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Apple Chancery</vt:lpstr>
      <vt:lpstr>Arial</vt:lpstr>
      <vt:lpstr>Calibri</vt:lpstr>
      <vt:lpstr>Cambria Math</vt:lpstr>
      <vt:lpstr>Palatino Linotype</vt:lpstr>
      <vt:lpstr>Times New Roman</vt:lpstr>
      <vt:lpstr>Office Theme</vt:lpstr>
      <vt:lpstr>Equation</vt:lpstr>
      <vt:lpstr>General announcements</vt:lpstr>
      <vt:lpstr>Momentum and Energy</vt:lpstr>
      <vt:lpstr>PowerPoint Presentation</vt:lpstr>
      <vt:lpstr>Collision example – problem 6.25</vt:lpstr>
      <vt:lpstr>Problem 6.25 (cont’d.)</vt:lpstr>
      <vt:lpstr>PowerPoint Presentation</vt:lpstr>
      <vt:lpstr>Speaking of space and astronauts…</vt:lpstr>
      <vt:lpstr>Spring-gun explosion</vt:lpstr>
      <vt:lpstr>Spring-gun explosion</vt:lpstr>
      <vt:lpstr>Spring-gun explosion</vt:lpstr>
      <vt:lpstr>PowerPoint Presentation</vt:lpstr>
      <vt:lpstr>PowerPoint Presentation</vt:lpstr>
      <vt:lpstr>PowerPoint Presentation</vt:lpstr>
      <vt:lpstr>Classic explosion problem (6.60)</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702</cp:revision>
  <cp:lastPrinted>2017-11-14T01:56:41Z</cp:lastPrinted>
  <dcterms:created xsi:type="dcterms:W3CDTF">2017-08-16T17:34:12Z</dcterms:created>
  <dcterms:modified xsi:type="dcterms:W3CDTF">2020-10-11T03:43:24Z</dcterms:modified>
</cp:coreProperties>
</file>